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54" r:id="rId3"/>
    <p:sldMasterId id="2147483671" r:id="rId4"/>
  </p:sldMasterIdLst>
  <p:notesMasterIdLst>
    <p:notesMasterId r:id="rId70"/>
  </p:notesMasterIdLst>
  <p:handoutMasterIdLst>
    <p:handoutMasterId r:id="rId71"/>
  </p:handoutMasterIdLst>
  <p:sldIdLst>
    <p:sldId id="292" r:id="rId5"/>
    <p:sldId id="462" r:id="rId6"/>
    <p:sldId id="484" r:id="rId7"/>
    <p:sldId id="485" r:id="rId8"/>
    <p:sldId id="494" r:id="rId9"/>
    <p:sldId id="486" r:id="rId10"/>
    <p:sldId id="487" r:id="rId11"/>
    <p:sldId id="488" r:id="rId12"/>
    <p:sldId id="489" r:id="rId13"/>
    <p:sldId id="490" r:id="rId14"/>
    <p:sldId id="482" r:id="rId15"/>
    <p:sldId id="491" r:id="rId16"/>
    <p:sldId id="492" r:id="rId17"/>
    <p:sldId id="493" r:id="rId18"/>
    <p:sldId id="496" r:id="rId19"/>
    <p:sldId id="497" r:id="rId20"/>
    <p:sldId id="513" r:id="rId21"/>
    <p:sldId id="499" r:id="rId22"/>
    <p:sldId id="498" r:id="rId23"/>
    <p:sldId id="500" r:id="rId24"/>
    <p:sldId id="501" r:id="rId25"/>
    <p:sldId id="502" r:id="rId26"/>
    <p:sldId id="503" r:id="rId27"/>
    <p:sldId id="504" r:id="rId28"/>
    <p:sldId id="505" r:id="rId29"/>
    <p:sldId id="506" r:id="rId30"/>
    <p:sldId id="507" r:id="rId31"/>
    <p:sldId id="508" r:id="rId32"/>
    <p:sldId id="509" r:id="rId33"/>
    <p:sldId id="510" r:id="rId34"/>
    <p:sldId id="511" r:id="rId35"/>
    <p:sldId id="512" r:id="rId36"/>
    <p:sldId id="514" r:id="rId37"/>
    <p:sldId id="515" r:id="rId38"/>
    <p:sldId id="516" r:id="rId39"/>
    <p:sldId id="519" r:id="rId40"/>
    <p:sldId id="520" r:id="rId41"/>
    <p:sldId id="521" r:id="rId42"/>
    <p:sldId id="523" r:id="rId43"/>
    <p:sldId id="524" r:id="rId44"/>
    <p:sldId id="525" r:id="rId45"/>
    <p:sldId id="517" r:id="rId46"/>
    <p:sldId id="526" r:id="rId47"/>
    <p:sldId id="527" r:id="rId48"/>
    <p:sldId id="528" r:id="rId49"/>
    <p:sldId id="529" r:id="rId50"/>
    <p:sldId id="534" r:id="rId51"/>
    <p:sldId id="530" r:id="rId52"/>
    <p:sldId id="549" r:id="rId53"/>
    <p:sldId id="548" r:id="rId54"/>
    <p:sldId id="531" r:id="rId55"/>
    <p:sldId id="532" r:id="rId56"/>
    <p:sldId id="535" r:id="rId57"/>
    <p:sldId id="536" r:id="rId58"/>
    <p:sldId id="537" r:id="rId59"/>
    <p:sldId id="538" r:id="rId60"/>
    <p:sldId id="539" r:id="rId61"/>
    <p:sldId id="540" r:id="rId62"/>
    <p:sldId id="541" r:id="rId63"/>
    <p:sldId id="542" r:id="rId64"/>
    <p:sldId id="543" r:id="rId65"/>
    <p:sldId id="545" r:id="rId66"/>
    <p:sldId id="546" r:id="rId67"/>
    <p:sldId id="544" r:id="rId68"/>
    <p:sldId id="547" r:id="rId69"/>
  </p:sldIdLst>
  <p:sldSz cx="9144000" cy="6858000" type="screen4x3"/>
  <p:notesSz cx="6858000" cy="9144000"/>
  <p:embeddedFontLst>
    <p:embeddedFont>
      <p:font typeface="微软雅黑" panose="020B0503020204020204" pitchFamily="34" charset="-122"/>
      <p:regular r:id="rId72"/>
      <p:bold r:id="rId73"/>
    </p:embeddedFont>
    <p:embeddedFont>
      <p:font typeface="楷体" panose="02010609060101010101" pitchFamily="49" charset="-122"/>
      <p:regular r:id="rId74"/>
    </p:embeddedFont>
    <p:embeddedFont>
      <p:font typeface="黑体" panose="02010609060101010101" pitchFamily="49" charset="-122"/>
      <p:regular r:id="rId75"/>
    </p:embeddedFont>
    <p:embeddedFont>
      <p:font typeface="Calibri" panose="020F0502020204030204" pitchFamily="34" charset="0"/>
      <p:regular r:id="rId76"/>
      <p:bold r:id="rId77"/>
      <p:italic r:id="rId78"/>
      <p:boldItalic r:id="rId79"/>
    </p:embeddedFont>
    <p:embeddedFont>
      <p:font typeface="Tahoma" panose="020B0604030504040204" pitchFamily="34" charset="0"/>
      <p:regular r:id="rId80"/>
      <p:bold r:id="rId81"/>
    </p:embeddedFont>
  </p:embeddedFontLst>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672">
          <p15:clr>
            <a:srgbClr val="A4A3A4"/>
          </p15:clr>
        </p15:guide>
        <p15:guide id="2" orient="horz" pos="2064">
          <p15:clr>
            <a:srgbClr val="A4A3A4"/>
          </p15:clr>
        </p15:guide>
        <p15:guide id="3" orient="horz" pos="3984">
          <p15:clr>
            <a:srgbClr val="A4A3A4"/>
          </p15:clr>
        </p15:guide>
        <p15:guide id="4" pos="432">
          <p15:clr>
            <a:srgbClr val="A4A3A4"/>
          </p15:clr>
        </p15:guide>
        <p15:guide id="5" pos="3005">
          <p15:clr>
            <a:srgbClr val="A4A3A4"/>
          </p15:clr>
        </p15:guide>
        <p15:guide id="6"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33CC"/>
    <a:srgbClr val="00A249"/>
    <a:srgbClr val="00398E"/>
    <a:srgbClr val="007A37"/>
    <a:srgbClr val="0054D0"/>
    <a:srgbClr val="CC3300"/>
    <a:srgbClr val="E6E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505" autoAdjust="0"/>
  </p:normalViewPr>
  <p:slideViewPr>
    <p:cSldViewPr>
      <p:cViewPr varScale="1">
        <p:scale>
          <a:sx n="94" d="100"/>
          <a:sy n="94" d="100"/>
        </p:scale>
        <p:origin x="705" y="48"/>
      </p:cViewPr>
      <p:guideLst>
        <p:guide orient="horz" pos="672"/>
        <p:guide orient="horz" pos="2064"/>
        <p:guide orient="horz" pos="3984"/>
        <p:guide pos="432"/>
        <p:guide pos="3005"/>
        <p:guide pos="5424"/>
      </p:guideLst>
    </p:cSldViewPr>
  </p:slideViewPr>
  <p:notesTextViewPr>
    <p:cViewPr>
      <p:scale>
        <a:sx n="3" d="2"/>
        <a:sy n="3" d="2"/>
      </p:scale>
      <p:origin x="0" y="0"/>
    </p:cViewPr>
  </p:notesTextViewPr>
  <p:notesViewPr>
    <p:cSldViewPr>
      <p:cViewPr varScale="1">
        <p:scale>
          <a:sx n="51" d="100"/>
          <a:sy n="51" d="100"/>
        </p:scale>
        <p:origin x="-2910" y="-96"/>
      </p:cViewPr>
      <p:guideLst>
        <p:guide orient="horz" pos="2880"/>
        <p:guide pos="2160"/>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itchFamily="34" charset="0"/>
              <a:buNone/>
              <a:defRPr sz="1200">
                <a:latin typeface="Arial"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buFont typeface="Arial" pitchFamily="34" charset="0"/>
              <a:buNone/>
              <a:defRPr sz="1200">
                <a:latin typeface="Arial" pitchFamily="34" charset="0"/>
              </a:defRPr>
            </a:lvl1pPr>
          </a:lstStyle>
          <a:p>
            <a:pPr>
              <a:defRPr/>
            </a:pPr>
            <a:fld id="{08085F44-E9B9-4029-BDB3-472C6F71DFE0}" type="datetimeFigureOut">
              <a:rPr lang="zh-CN" altLang="en-US"/>
              <a:pPr>
                <a:defRPr/>
              </a:pPr>
              <a:t>2019/5/6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Font typeface="Arial" pitchFamily="34" charset="0"/>
              <a:buNone/>
              <a:defRPr sz="1200">
                <a:latin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lvl1pPr>
          </a:lstStyle>
          <a:p>
            <a:fld id="{AF6BB7B1-DDA3-4659-BAC1-A47A7E8ACAA2}" type="slidenum">
              <a:rPr lang="zh-CN" altLang="en-US"/>
              <a:pPr/>
              <a:t>‹#›</a:t>
            </a:fld>
            <a:endParaRPr lang="zh-CN" altLang="en-US"/>
          </a:p>
        </p:txBody>
      </p:sp>
    </p:spTree>
    <p:extLst>
      <p:ext uri="{BB962C8B-B14F-4D97-AF65-F5344CB8AC3E}">
        <p14:creationId xmlns:p14="http://schemas.microsoft.com/office/powerpoint/2010/main" val="416939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E2DA307A-3758-43EF-A608-C86D50CC649C}" type="datetimeFigureOut">
              <a:rPr lang="zh-CN" altLang="en-US"/>
              <a:pPr>
                <a:defRPr/>
              </a:pPr>
              <a:t>2019/5/6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2E2F8A7-79D9-42B3-A394-77C7522FB558}" type="slidenum">
              <a:rPr lang="zh-CN" altLang="en-US"/>
              <a:pPr/>
              <a:t>‹#›</a:t>
            </a:fld>
            <a:endParaRPr lang="zh-CN" altLang="en-US"/>
          </a:p>
        </p:txBody>
      </p:sp>
    </p:spTree>
    <p:extLst>
      <p:ext uri="{BB962C8B-B14F-4D97-AF65-F5344CB8AC3E}">
        <p14:creationId xmlns:p14="http://schemas.microsoft.com/office/powerpoint/2010/main" val="16497030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2</a:t>
            </a:fld>
            <a:endParaRPr lang="zh-CN" altLang="en-US"/>
          </a:p>
        </p:txBody>
      </p:sp>
    </p:spTree>
    <p:extLst>
      <p:ext uri="{BB962C8B-B14F-4D97-AF65-F5344CB8AC3E}">
        <p14:creationId xmlns:p14="http://schemas.microsoft.com/office/powerpoint/2010/main" val="10854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11</a:t>
            </a:fld>
            <a:endParaRPr lang="zh-CN" altLang="en-US"/>
          </a:p>
        </p:txBody>
      </p:sp>
    </p:spTree>
    <p:extLst>
      <p:ext uri="{BB962C8B-B14F-4D97-AF65-F5344CB8AC3E}">
        <p14:creationId xmlns:p14="http://schemas.microsoft.com/office/powerpoint/2010/main" val="71049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12</a:t>
            </a:fld>
            <a:endParaRPr lang="zh-CN" altLang="en-US"/>
          </a:p>
        </p:txBody>
      </p:sp>
    </p:spTree>
    <p:extLst>
      <p:ext uri="{BB962C8B-B14F-4D97-AF65-F5344CB8AC3E}">
        <p14:creationId xmlns:p14="http://schemas.microsoft.com/office/powerpoint/2010/main" val="266577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13</a:t>
            </a:fld>
            <a:endParaRPr lang="zh-CN" altLang="en-US"/>
          </a:p>
        </p:txBody>
      </p:sp>
    </p:spTree>
    <p:extLst>
      <p:ext uri="{BB962C8B-B14F-4D97-AF65-F5344CB8AC3E}">
        <p14:creationId xmlns:p14="http://schemas.microsoft.com/office/powerpoint/2010/main" val="375514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14</a:t>
            </a:fld>
            <a:endParaRPr lang="zh-CN" altLang="en-US"/>
          </a:p>
        </p:txBody>
      </p:sp>
    </p:spTree>
    <p:extLst>
      <p:ext uri="{BB962C8B-B14F-4D97-AF65-F5344CB8AC3E}">
        <p14:creationId xmlns:p14="http://schemas.microsoft.com/office/powerpoint/2010/main" val="363497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15</a:t>
            </a:fld>
            <a:endParaRPr lang="zh-CN" altLang="en-US"/>
          </a:p>
        </p:txBody>
      </p:sp>
    </p:spTree>
    <p:extLst>
      <p:ext uri="{BB962C8B-B14F-4D97-AF65-F5344CB8AC3E}">
        <p14:creationId xmlns:p14="http://schemas.microsoft.com/office/powerpoint/2010/main" val="68976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16</a:t>
            </a:fld>
            <a:endParaRPr lang="zh-CN" altLang="en-US"/>
          </a:p>
        </p:txBody>
      </p:sp>
    </p:spTree>
    <p:extLst>
      <p:ext uri="{BB962C8B-B14F-4D97-AF65-F5344CB8AC3E}">
        <p14:creationId xmlns:p14="http://schemas.microsoft.com/office/powerpoint/2010/main" val="398214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17</a:t>
            </a:fld>
            <a:endParaRPr lang="zh-CN" altLang="en-US"/>
          </a:p>
        </p:txBody>
      </p:sp>
    </p:spTree>
    <p:extLst>
      <p:ext uri="{BB962C8B-B14F-4D97-AF65-F5344CB8AC3E}">
        <p14:creationId xmlns:p14="http://schemas.microsoft.com/office/powerpoint/2010/main" val="211823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18</a:t>
            </a:fld>
            <a:endParaRPr lang="zh-CN" altLang="en-US"/>
          </a:p>
        </p:txBody>
      </p:sp>
    </p:spTree>
    <p:extLst>
      <p:ext uri="{BB962C8B-B14F-4D97-AF65-F5344CB8AC3E}">
        <p14:creationId xmlns:p14="http://schemas.microsoft.com/office/powerpoint/2010/main" val="2911772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19</a:t>
            </a:fld>
            <a:endParaRPr lang="zh-CN" altLang="en-US"/>
          </a:p>
        </p:txBody>
      </p:sp>
    </p:spTree>
    <p:extLst>
      <p:ext uri="{BB962C8B-B14F-4D97-AF65-F5344CB8AC3E}">
        <p14:creationId xmlns:p14="http://schemas.microsoft.com/office/powerpoint/2010/main" val="3687134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20</a:t>
            </a:fld>
            <a:endParaRPr lang="zh-CN" altLang="en-US"/>
          </a:p>
        </p:txBody>
      </p:sp>
    </p:spTree>
    <p:extLst>
      <p:ext uri="{BB962C8B-B14F-4D97-AF65-F5344CB8AC3E}">
        <p14:creationId xmlns:p14="http://schemas.microsoft.com/office/powerpoint/2010/main" val="99301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1268"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3404361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21</a:t>
            </a:fld>
            <a:endParaRPr lang="zh-CN" altLang="en-US"/>
          </a:p>
        </p:txBody>
      </p:sp>
    </p:spTree>
    <p:extLst>
      <p:ext uri="{BB962C8B-B14F-4D97-AF65-F5344CB8AC3E}">
        <p14:creationId xmlns:p14="http://schemas.microsoft.com/office/powerpoint/2010/main" val="1621052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begin in the client process,</a:t>
            </a:r>
            <a:r>
              <a:rPr lang="en-US" b="1" baseline="0" dirty="0"/>
              <a:t> where the client invokes a function call with some parameters, here the add function call</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22</a:t>
            </a:fld>
            <a:endParaRPr lang="en-US"/>
          </a:p>
        </p:txBody>
      </p:sp>
    </p:spTree>
    <p:extLst>
      <p:ext uri="{BB962C8B-B14F-4D97-AF65-F5344CB8AC3E}">
        <p14:creationId xmlns:p14="http://schemas.microsoft.com/office/powerpoint/2010/main" val="771360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a:t>
            </a:r>
            <a:r>
              <a:rPr lang="en-US" b="1" baseline="0" dirty="0"/>
              <a:t> software called the client stub marshals the parameters into a network message, </a:t>
            </a:r>
            <a:r>
              <a:rPr lang="en-US" b="1" dirty="0"/>
              <a:t>and passes the network message down to the OS</a:t>
            </a:r>
            <a:r>
              <a:rPr lang="en-US" b="1" baseline="0" dirty="0"/>
              <a:t> in a send system call (could be a TCP or a UDP socket).</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23</a:t>
            </a:fld>
            <a:endParaRPr lang="en-US"/>
          </a:p>
        </p:txBody>
      </p:sp>
    </p:spTree>
    <p:extLst>
      <p:ext uri="{BB962C8B-B14F-4D97-AF65-F5344CB8AC3E}">
        <p14:creationId xmlns:p14="http://schemas.microsoft.com/office/powerpoint/2010/main" val="3106161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a:t>
            </a:r>
            <a:r>
              <a:rPr lang="en-US" b="1" baseline="0" dirty="0"/>
              <a:t> the OS uses the transport layer to send a message to the server machine, could be UDP could be reliable TCP.</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24</a:t>
            </a:fld>
            <a:endParaRPr lang="en-US"/>
          </a:p>
        </p:txBody>
      </p:sp>
    </p:spTree>
    <p:extLst>
      <p:ext uri="{BB962C8B-B14F-4D97-AF65-F5344CB8AC3E}">
        <p14:creationId xmlns:p14="http://schemas.microsoft.com/office/powerpoint/2010/main" val="1338655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server OS</a:t>
            </a:r>
            <a:r>
              <a:rPr lang="en-US" b="1" baseline="0" dirty="0"/>
              <a:t> receives the message and passes it up to the Server stub code.</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25</a:t>
            </a:fld>
            <a:endParaRPr lang="en-US"/>
          </a:p>
        </p:txBody>
      </p:sp>
    </p:spTree>
    <p:extLst>
      <p:ext uri="{BB962C8B-B14F-4D97-AF65-F5344CB8AC3E}">
        <p14:creationId xmlns:p14="http://schemas.microsoft.com/office/powerpoint/2010/main" val="421524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a:t>
            </a:r>
            <a:r>
              <a:rPr lang="en-US" b="1" baseline="0" dirty="0"/>
              <a:t> the Server stub can </a:t>
            </a:r>
            <a:r>
              <a:rPr lang="en-US" b="1" i="1" baseline="0" dirty="0" err="1"/>
              <a:t>unmarshal</a:t>
            </a:r>
            <a:r>
              <a:rPr lang="en-US" b="1" baseline="0" dirty="0"/>
              <a:t> the parameters of the message, converting them to the server machine’s representations.  Then the </a:t>
            </a:r>
            <a:r>
              <a:rPr lang="en-US" b="1" dirty="0"/>
              <a:t>Server stub dispatches the RPC</a:t>
            </a:r>
            <a:r>
              <a:rPr lang="en-US" b="1" baseline="0" dirty="0"/>
              <a:t> </a:t>
            </a:r>
            <a:r>
              <a:rPr lang="en-US" b="1" dirty="0"/>
              <a:t>to the right local</a:t>
            </a:r>
            <a:r>
              <a:rPr lang="en-US" b="1" baseline="0" dirty="0"/>
              <a:t> </a:t>
            </a:r>
            <a:r>
              <a:rPr lang="en-US" b="1" dirty="0"/>
              <a:t>function.</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26</a:t>
            </a:fld>
            <a:endParaRPr lang="en-US"/>
          </a:p>
        </p:txBody>
      </p:sp>
    </p:spTree>
    <p:extLst>
      <p:ext uri="{BB962C8B-B14F-4D97-AF65-F5344CB8AC3E}">
        <p14:creationId xmlns:p14="http://schemas.microsoft.com/office/powerpoint/2010/main" val="3723588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a:t>
            </a:r>
            <a:r>
              <a:rPr lang="en-US" b="1" baseline="0" dirty="0"/>
              <a:t> software called the client stub marshals the parameters into a network message, </a:t>
            </a:r>
            <a:r>
              <a:rPr lang="en-US" b="1" dirty="0"/>
              <a:t>and passes the network message down to the OS</a:t>
            </a:r>
            <a:r>
              <a:rPr lang="en-US" b="1" baseline="0" dirty="0"/>
              <a:t> in a send system call (could be a TCP or a UDP socket).</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31</a:t>
            </a:fld>
            <a:endParaRPr lang="en-US"/>
          </a:p>
        </p:txBody>
      </p:sp>
    </p:spTree>
    <p:extLst>
      <p:ext uri="{BB962C8B-B14F-4D97-AF65-F5344CB8AC3E}">
        <p14:creationId xmlns:p14="http://schemas.microsoft.com/office/powerpoint/2010/main" val="223282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32</a:t>
            </a:fld>
            <a:endParaRPr lang="zh-CN" altLang="en-US"/>
          </a:p>
        </p:txBody>
      </p:sp>
    </p:spTree>
    <p:extLst>
      <p:ext uri="{BB962C8B-B14F-4D97-AF65-F5344CB8AC3E}">
        <p14:creationId xmlns:p14="http://schemas.microsoft.com/office/powerpoint/2010/main" val="1425212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33</a:t>
            </a:fld>
            <a:endParaRPr lang="zh-CN" altLang="en-US"/>
          </a:p>
        </p:txBody>
      </p:sp>
    </p:spTree>
    <p:extLst>
      <p:ext uri="{BB962C8B-B14F-4D97-AF65-F5344CB8AC3E}">
        <p14:creationId xmlns:p14="http://schemas.microsoft.com/office/powerpoint/2010/main" val="102328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34</a:t>
            </a:fld>
            <a:endParaRPr lang="zh-CN" altLang="en-US"/>
          </a:p>
        </p:txBody>
      </p:sp>
    </p:spTree>
    <p:extLst>
      <p:ext uri="{BB962C8B-B14F-4D97-AF65-F5344CB8AC3E}">
        <p14:creationId xmlns:p14="http://schemas.microsoft.com/office/powerpoint/2010/main" val="41413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3316"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1391333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35</a:t>
            </a:fld>
            <a:endParaRPr lang="zh-CN" altLang="en-US"/>
          </a:p>
        </p:txBody>
      </p:sp>
    </p:spTree>
    <p:extLst>
      <p:ext uri="{BB962C8B-B14F-4D97-AF65-F5344CB8AC3E}">
        <p14:creationId xmlns:p14="http://schemas.microsoft.com/office/powerpoint/2010/main" val="154517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36</a:t>
            </a:fld>
            <a:endParaRPr lang="zh-CN" altLang="en-US"/>
          </a:p>
        </p:txBody>
      </p:sp>
    </p:spTree>
    <p:extLst>
      <p:ext uri="{BB962C8B-B14F-4D97-AF65-F5344CB8AC3E}">
        <p14:creationId xmlns:p14="http://schemas.microsoft.com/office/powerpoint/2010/main" val="1832947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37</a:t>
            </a:fld>
            <a:endParaRPr lang="zh-CN" altLang="en-US"/>
          </a:p>
        </p:txBody>
      </p:sp>
    </p:spTree>
    <p:extLst>
      <p:ext uri="{BB962C8B-B14F-4D97-AF65-F5344CB8AC3E}">
        <p14:creationId xmlns:p14="http://schemas.microsoft.com/office/powerpoint/2010/main" val="960648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38</a:t>
            </a:fld>
            <a:endParaRPr lang="zh-CN" altLang="en-US"/>
          </a:p>
        </p:txBody>
      </p:sp>
    </p:spTree>
    <p:extLst>
      <p:ext uri="{BB962C8B-B14F-4D97-AF65-F5344CB8AC3E}">
        <p14:creationId xmlns:p14="http://schemas.microsoft.com/office/powerpoint/2010/main" val="2914898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39</a:t>
            </a:fld>
            <a:endParaRPr lang="zh-CN" altLang="en-US"/>
          </a:p>
        </p:txBody>
      </p:sp>
    </p:spTree>
    <p:extLst>
      <p:ext uri="{BB962C8B-B14F-4D97-AF65-F5344CB8AC3E}">
        <p14:creationId xmlns:p14="http://schemas.microsoft.com/office/powerpoint/2010/main" val="2899341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40</a:t>
            </a:fld>
            <a:endParaRPr lang="zh-CN" altLang="en-US"/>
          </a:p>
        </p:txBody>
      </p:sp>
    </p:spTree>
    <p:extLst>
      <p:ext uri="{BB962C8B-B14F-4D97-AF65-F5344CB8AC3E}">
        <p14:creationId xmlns:p14="http://schemas.microsoft.com/office/powerpoint/2010/main" val="3303799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41</a:t>
            </a:fld>
            <a:endParaRPr lang="zh-CN" altLang="en-US"/>
          </a:p>
        </p:txBody>
      </p:sp>
    </p:spTree>
    <p:extLst>
      <p:ext uri="{BB962C8B-B14F-4D97-AF65-F5344CB8AC3E}">
        <p14:creationId xmlns:p14="http://schemas.microsoft.com/office/powerpoint/2010/main" val="1783346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42</a:t>
            </a:fld>
            <a:endParaRPr lang="zh-CN" altLang="en-US"/>
          </a:p>
        </p:txBody>
      </p:sp>
    </p:spTree>
    <p:extLst>
      <p:ext uri="{BB962C8B-B14F-4D97-AF65-F5344CB8AC3E}">
        <p14:creationId xmlns:p14="http://schemas.microsoft.com/office/powerpoint/2010/main" val="2506440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43</a:t>
            </a:fld>
            <a:endParaRPr lang="zh-CN" altLang="en-US"/>
          </a:p>
        </p:txBody>
      </p:sp>
    </p:spTree>
    <p:extLst>
      <p:ext uri="{BB962C8B-B14F-4D97-AF65-F5344CB8AC3E}">
        <p14:creationId xmlns:p14="http://schemas.microsoft.com/office/powerpoint/2010/main" val="812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44</a:t>
            </a:fld>
            <a:endParaRPr lang="zh-CN" altLang="en-US"/>
          </a:p>
        </p:txBody>
      </p:sp>
    </p:spTree>
    <p:extLst>
      <p:ext uri="{BB962C8B-B14F-4D97-AF65-F5344CB8AC3E}">
        <p14:creationId xmlns:p14="http://schemas.microsoft.com/office/powerpoint/2010/main" val="351857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1268"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3741631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45</a:t>
            </a:fld>
            <a:endParaRPr lang="zh-CN" altLang="en-US"/>
          </a:p>
        </p:txBody>
      </p:sp>
    </p:spTree>
    <p:extLst>
      <p:ext uri="{BB962C8B-B14F-4D97-AF65-F5344CB8AC3E}">
        <p14:creationId xmlns:p14="http://schemas.microsoft.com/office/powerpoint/2010/main" val="3991411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46</a:t>
            </a:fld>
            <a:endParaRPr lang="zh-CN" altLang="en-US"/>
          </a:p>
        </p:txBody>
      </p:sp>
    </p:spTree>
    <p:extLst>
      <p:ext uri="{BB962C8B-B14F-4D97-AF65-F5344CB8AC3E}">
        <p14:creationId xmlns:p14="http://schemas.microsoft.com/office/powerpoint/2010/main" val="1005399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47</a:t>
            </a:fld>
            <a:endParaRPr lang="zh-CN" altLang="en-US"/>
          </a:p>
        </p:txBody>
      </p:sp>
    </p:spTree>
    <p:extLst>
      <p:ext uri="{BB962C8B-B14F-4D97-AF65-F5344CB8AC3E}">
        <p14:creationId xmlns:p14="http://schemas.microsoft.com/office/powerpoint/2010/main" val="3942456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48</a:t>
            </a:fld>
            <a:endParaRPr lang="zh-CN" altLang="en-US"/>
          </a:p>
        </p:txBody>
      </p:sp>
    </p:spTree>
    <p:extLst>
      <p:ext uri="{BB962C8B-B14F-4D97-AF65-F5344CB8AC3E}">
        <p14:creationId xmlns:p14="http://schemas.microsoft.com/office/powerpoint/2010/main" val="1446904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49</a:t>
            </a:fld>
            <a:endParaRPr lang="zh-CN" altLang="en-US"/>
          </a:p>
        </p:txBody>
      </p:sp>
    </p:spTree>
    <p:extLst>
      <p:ext uri="{BB962C8B-B14F-4D97-AF65-F5344CB8AC3E}">
        <p14:creationId xmlns:p14="http://schemas.microsoft.com/office/powerpoint/2010/main" val="4172927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50</a:t>
            </a:fld>
            <a:endParaRPr lang="zh-CN" altLang="en-US"/>
          </a:p>
        </p:txBody>
      </p:sp>
    </p:spTree>
    <p:extLst>
      <p:ext uri="{BB962C8B-B14F-4D97-AF65-F5344CB8AC3E}">
        <p14:creationId xmlns:p14="http://schemas.microsoft.com/office/powerpoint/2010/main" val="3677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51</a:t>
            </a:fld>
            <a:endParaRPr lang="zh-CN" altLang="en-US"/>
          </a:p>
        </p:txBody>
      </p:sp>
    </p:spTree>
    <p:extLst>
      <p:ext uri="{BB962C8B-B14F-4D97-AF65-F5344CB8AC3E}">
        <p14:creationId xmlns:p14="http://schemas.microsoft.com/office/powerpoint/2010/main" val="2091534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52</a:t>
            </a:fld>
            <a:endParaRPr lang="zh-CN" altLang="en-US"/>
          </a:p>
        </p:txBody>
      </p:sp>
    </p:spTree>
    <p:extLst>
      <p:ext uri="{BB962C8B-B14F-4D97-AF65-F5344CB8AC3E}">
        <p14:creationId xmlns:p14="http://schemas.microsoft.com/office/powerpoint/2010/main" val="3839568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53</a:t>
            </a:fld>
            <a:endParaRPr lang="zh-CN" altLang="en-US"/>
          </a:p>
        </p:txBody>
      </p:sp>
    </p:spTree>
    <p:extLst>
      <p:ext uri="{BB962C8B-B14F-4D97-AF65-F5344CB8AC3E}">
        <p14:creationId xmlns:p14="http://schemas.microsoft.com/office/powerpoint/2010/main" val="392807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54</a:t>
            </a:fld>
            <a:endParaRPr lang="zh-CN" altLang="en-US"/>
          </a:p>
        </p:txBody>
      </p:sp>
    </p:spTree>
    <p:extLst>
      <p:ext uri="{BB962C8B-B14F-4D97-AF65-F5344CB8AC3E}">
        <p14:creationId xmlns:p14="http://schemas.microsoft.com/office/powerpoint/2010/main" val="252443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5364"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493493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3428"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2245468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5476"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3673528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7524"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901620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9572"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2252540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9572"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998847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9572"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9339787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xfrm>
            <a:off x="881063" y="733425"/>
            <a:ext cx="4884737" cy="3665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
        <p:nvSpPr>
          <p:cNvPr id="109572"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4009855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64</a:t>
            </a:fld>
            <a:endParaRPr lang="zh-CN" altLang="en-US"/>
          </a:p>
        </p:txBody>
      </p:sp>
    </p:spTree>
    <p:extLst>
      <p:ext uri="{BB962C8B-B14F-4D97-AF65-F5344CB8AC3E}">
        <p14:creationId xmlns:p14="http://schemas.microsoft.com/office/powerpoint/2010/main" val="590950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E2F8A7-79D9-42B3-A394-77C7522FB558}" type="slidenum">
              <a:rPr lang="zh-CN" altLang="en-US" smtClean="0"/>
              <a:pPr/>
              <a:t>65</a:t>
            </a:fld>
            <a:endParaRPr lang="zh-CN" altLang="en-US"/>
          </a:p>
        </p:txBody>
      </p:sp>
    </p:spTree>
    <p:extLst>
      <p:ext uri="{BB962C8B-B14F-4D97-AF65-F5344CB8AC3E}">
        <p14:creationId xmlns:p14="http://schemas.microsoft.com/office/powerpoint/2010/main" val="320987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7412"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228286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879475" y="733425"/>
            <a:ext cx="4887913" cy="3667125"/>
          </a:xfrm>
          <a:noFill/>
          <a:ln>
            <a:noFill/>
          </a:ln>
          <a:extLst>
            <a:ext uri="{91240B29-F687-4F45-9708-019B960494DF}">
              <a14:hiddenLine xmlns:a14="http://schemas.microsoft.com/office/drawing/2010/main" w="9525">
                <a:solidFill>
                  <a:srgbClr val="000000"/>
                </a:solidFill>
                <a:miter lim="800000"/>
                <a:headEnd/>
                <a:tailEnd/>
              </a14:hiddenLine>
            </a:ext>
          </a:extLst>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1508" name="日期占位符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endParaRPr lang="en-US" altLang="zh-CN" smtClean="0"/>
          </a:p>
        </p:txBody>
      </p:sp>
    </p:spTree>
    <p:extLst>
      <p:ext uri="{BB962C8B-B14F-4D97-AF65-F5344CB8AC3E}">
        <p14:creationId xmlns:p14="http://schemas.microsoft.com/office/powerpoint/2010/main" val="359479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A9E547F-01A0-4E98-A395-AC21F66F1CEC}" type="slidenum">
              <a:rPr lang="en-US" altLang="zh-CN" smtClean="0"/>
              <a:pPr>
                <a:spcBef>
                  <a:spcPct val="0"/>
                </a:spcBef>
              </a:pPr>
              <a:t>9</a:t>
            </a:fld>
            <a:endParaRPr lang="en-US" altLang="zh-CN" smtClean="0"/>
          </a:p>
        </p:txBody>
      </p:sp>
    </p:spTree>
    <p:extLst>
      <p:ext uri="{BB962C8B-B14F-4D97-AF65-F5344CB8AC3E}">
        <p14:creationId xmlns:p14="http://schemas.microsoft.com/office/powerpoint/2010/main" val="267160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75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38213">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38213">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38213">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38213">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382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D630A55-A4FB-4C3B-B26A-3E18E186522E}" type="slidenum">
              <a:rPr lang="en-US" altLang="zh-CN" smtClean="0"/>
              <a:pPr>
                <a:spcBef>
                  <a:spcPct val="0"/>
                </a:spcBef>
              </a:pPr>
              <a:t>10</a:t>
            </a:fld>
            <a:endParaRPr lang="en-US" altLang="zh-CN" smtClean="0"/>
          </a:p>
        </p:txBody>
      </p:sp>
    </p:spTree>
    <p:extLst>
      <p:ext uri="{BB962C8B-B14F-4D97-AF65-F5344CB8AC3E}">
        <p14:creationId xmlns:p14="http://schemas.microsoft.com/office/powerpoint/2010/main" val="410753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dt" sz="half" idx="10"/>
          </p:nvPr>
        </p:nvSpPr>
        <p:spPr>
          <a:ln/>
        </p:spPr>
        <p:txBody>
          <a:bodyPr/>
          <a:lstStyle>
            <a:lvl1pPr>
              <a:defRPr/>
            </a:lvl1pPr>
          </a:lstStyle>
          <a:p>
            <a:pPr>
              <a:defRPr/>
            </a:pPr>
            <a:endParaRPr lang="en-US" altLang="x-none"/>
          </a:p>
        </p:txBody>
      </p:sp>
      <p:sp>
        <p:nvSpPr>
          <p:cNvPr id="3" name="Rectangle 5"/>
          <p:cNvSpPr>
            <a:spLocks noGrp="1"/>
          </p:cNvSpPr>
          <p:nvPr>
            <p:ph type="ftr" sz="quarter" idx="11"/>
          </p:nvPr>
        </p:nvSpPr>
        <p:spPr>
          <a:ln/>
        </p:spPr>
        <p:txBody>
          <a:bodyPr/>
          <a:lstStyle>
            <a:lvl1pPr>
              <a:defRPr/>
            </a:lvl1pPr>
          </a:lstStyle>
          <a:p>
            <a:pPr>
              <a:defRPr/>
            </a:pPr>
            <a:endParaRPr lang="en-US" altLang="x-none"/>
          </a:p>
        </p:txBody>
      </p:sp>
      <p:sp>
        <p:nvSpPr>
          <p:cNvPr id="4" name="Rectangle 6"/>
          <p:cNvSpPr>
            <a:spLocks noGrp="1"/>
          </p:cNvSpPr>
          <p:nvPr>
            <p:ph type="sldNum" sz="quarter" idx="12"/>
          </p:nvPr>
        </p:nvSpPr>
        <p:spPr>
          <a:ln/>
        </p:spPr>
        <p:txBody>
          <a:bodyPr/>
          <a:lstStyle>
            <a:lvl1pPr>
              <a:defRPr/>
            </a:lvl1pPr>
          </a:lstStyle>
          <a:p>
            <a:fld id="{A3DD9FEA-11B2-4BA3-9CB2-D57922F73745}"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11344377"/>
      </p:ext>
    </p:extLst>
  </p:cSld>
  <p:clrMapOvr>
    <a:overrideClrMapping bg1="lt1" tx1="dk1" bg2="lt2" tx2="dk2" accent1="accent1" accent2="accent2" accent3="accent3" accent4="accent4" accent5="accent5" accent6="accent6" hlink="hlink" folHlink="folHlink"/>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4558709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177423665"/>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9411339"/>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95151367"/>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71729791"/>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791589"/>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38986619"/>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68873024"/>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552670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dt" sz="half" idx="10"/>
          </p:nvPr>
        </p:nvSpPr>
        <p:spPr>
          <a:ln/>
        </p:spPr>
        <p:txBody>
          <a:bodyPr/>
          <a:lstStyle>
            <a:lvl1pPr>
              <a:defRPr/>
            </a:lvl1pPr>
          </a:lstStyle>
          <a:p>
            <a:pPr>
              <a:defRPr/>
            </a:pPr>
            <a:endParaRPr lang="en-US" altLang="x-none"/>
          </a:p>
        </p:txBody>
      </p:sp>
      <p:sp>
        <p:nvSpPr>
          <p:cNvPr id="3" name="Rectangle 5"/>
          <p:cNvSpPr>
            <a:spLocks noGrp="1"/>
          </p:cNvSpPr>
          <p:nvPr>
            <p:ph type="ftr" sz="quarter" idx="11"/>
          </p:nvPr>
        </p:nvSpPr>
        <p:spPr>
          <a:ln/>
        </p:spPr>
        <p:txBody>
          <a:bodyPr/>
          <a:lstStyle>
            <a:lvl1pPr>
              <a:defRPr/>
            </a:lvl1pPr>
          </a:lstStyle>
          <a:p>
            <a:pPr>
              <a:defRPr/>
            </a:pPr>
            <a:endParaRPr lang="en-US" altLang="x-none"/>
          </a:p>
        </p:txBody>
      </p:sp>
      <p:sp>
        <p:nvSpPr>
          <p:cNvPr id="4" name="Rectangle 6"/>
          <p:cNvSpPr>
            <a:spLocks noGrp="1"/>
          </p:cNvSpPr>
          <p:nvPr>
            <p:ph type="sldNum" sz="quarter" idx="12"/>
          </p:nvPr>
        </p:nvSpPr>
        <p:spPr>
          <a:ln/>
        </p:spPr>
        <p:txBody>
          <a:bodyPr/>
          <a:lstStyle>
            <a:lvl1pPr>
              <a:defRPr/>
            </a:lvl1pPr>
          </a:lstStyle>
          <a:p>
            <a:fld id="{E6ED91C3-F8F1-4E2F-A8A2-9B32558A14EB}" type="slidenum">
              <a:rPr lang="en-US" altLang="zh-CN"/>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9487578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E061200-F289-426B-8F61-FD467C5604EC}" type="datetimeFigureOut">
              <a:rPr lang="zh-CN" altLang="en-US"/>
              <a:pPr>
                <a:defRPr/>
              </a:pPr>
              <a:t>2019/5/6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08C173F-F59E-4D2B-8963-217F06F01A1A}" type="slidenum">
              <a:rPr lang="zh-CN"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E996119-B60B-4E6E-A5A9-48BABFAC4E05}" type="datetimeFigureOut">
              <a:rPr lang="zh-CN" altLang="en-US"/>
              <a:pPr>
                <a:defRPr/>
              </a:pPr>
              <a:t>2019/5/6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CCC4D37-524D-4457-A08A-6E55641D38B2}" type="slidenum">
              <a:rPr lang="zh-CN"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2CF47FF-FD76-4DC5-B682-876AA8484166}" type="datetimeFigureOut">
              <a:rPr lang="zh-CN" altLang="en-US"/>
              <a:pPr>
                <a:defRPr/>
              </a:pPr>
              <a:t>2019/5/6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8BFD4C1-541F-4431-A127-E9833BB2DEF0}" type="slidenum">
              <a:rPr lang="zh-CN"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CD05E0-7F20-4D9B-AD69-D88412A69429}" type="datetimeFigureOut">
              <a:rPr lang="zh-CN" altLang="en-US"/>
              <a:pPr>
                <a:defRPr/>
              </a:pPr>
              <a:t>2019/5/6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7D3E9D-006D-4979-A0F3-5FEBA4582FF1}" type="slidenum">
              <a:rPr lang="zh-CN"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0846435-4E0D-474B-8D65-BCED8751A674}" type="datetimeFigureOut">
              <a:rPr lang="zh-CN" altLang="en-US"/>
              <a:pPr>
                <a:defRPr/>
              </a:pPr>
              <a:t>2019/5/6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FDBA268-ED3F-48E5-80F1-59DE4439D022}" type="slidenum">
              <a:rPr lang="zh-CN"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514349"/>
            <a:ext cx="7886700" cy="990601"/>
          </a:xfrm>
        </p:spPr>
        <p:txBody>
          <a:bodyPr>
            <a:normAutofit/>
          </a:bodyPr>
          <a:lstStyle>
            <a:lvl1pPr>
              <a:defRPr sz="3600" b="1">
                <a:solidFill>
                  <a:srgbClr val="AF2125"/>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457200" indent="-457200">
              <a:buSzPct val="80000"/>
              <a:buFont typeface="Wingdings" panose="05000000000000000000" pitchFamily="2" charset="2"/>
              <a:buChar char="n"/>
              <a:defRPr/>
            </a:lvl1pPr>
            <a:lvl2pPr marL="685800" indent="-228600">
              <a:buSzPct val="80000"/>
              <a:buFont typeface="Wingdings" panose="05000000000000000000" pitchFamily="2" charset="2"/>
              <a:buChar char="Ø"/>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日期占位符 3"/>
          <p:cNvSpPr>
            <a:spLocks noGrp="1"/>
          </p:cNvSpPr>
          <p:nvPr>
            <p:ph type="dt" sz="half" idx="10"/>
          </p:nvPr>
        </p:nvSpPr>
        <p:spPr/>
        <p:txBody>
          <a:bodyPr/>
          <a:lstStyle>
            <a:lvl1pPr>
              <a:defRPr/>
            </a:lvl1pPr>
          </a:lstStyle>
          <a:p>
            <a:pPr>
              <a:defRPr/>
            </a:pPr>
            <a:fld id="{B93F1B7D-F2ED-46AA-826A-3E9CAFE59057}" type="datetimeFigureOut">
              <a:rPr lang="zh-CN" altLang="en-US"/>
              <a:pPr>
                <a:defRPr/>
              </a:pPr>
              <a:t>2019/5/6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D329F960-9120-4F2B-8B80-6CF098A8E256}" type="slidenum">
              <a:rPr lang="zh-CN"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600"/>
            </a:lvl1pPr>
            <a:lvl2pPr>
              <a:defRPr sz="2600"/>
            </a:lvl2pPr>
            <a:lvl3pPr>
              <a:defRPr sz="2600"/>
            </a:lvl3pPr>
            <a:lvl4pPr>
              <a:defRPr sz="2600"/>
            </a:lvl4pPr>
            <a:lvl5pPr>
              <a:defRPr sz="2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3E6AAB37-D57B-5349-8A73-F9D93383FA9F}" type="datetime1">
              <a:rPr lang="en-US" smtClean="0"/>
              <a:t>5/6/2019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spTree>
    <p:extLst>
      <p:ext uri="{BB962C8B-B14F-4D97-AF65-F5344CB8AC3E}">
        <p14:creationId xmlns:p14="http://schemas.microsoft.com/office/powerpoint/2010/main" val="2230532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jpeg"/><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4.jpe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4294967295"/>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itchFamily="34" charset="0"/>
              <a:buNone/>
              <a:defRPr sz="1400" noProof="1">
                <a:latin typeface="Arial" pitchFamily="34" charset="0"/>
              </a:defRPr>
            </a:lvl1pPr>
          </a:lstStyle>
          <a:p>
            <a:pPr>
              <a:defRPr/>
            </a:pPr>
            <a:endParaRPr lang="en-US" altLang="x-non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itchFamily="34" charset="0"/>
              <a:buNone/>
              <a:defRPr sz="1400" noProof="1">
                <a:latin typeface="Arial" pitchFamily="34" charset="0"/>
              </a:defRPr>
            </a:lvl1pPr>
          </a:lstStyle>
          <a:p>
            <a:pPr>
              <a:defRPr/>
            </a:pPr>
            <a:endParaRPr lang="en-US" altLang="x-non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eaLnBrk="1" hangingPunct="1">
              <a:buFont typeface="Arial" charset="0"/>
              <a:buNone/>
              <a:defRPr sz="1400"/>
            </a:lvl1pPr>
          </a:lstStyle>
          <a:p>
            <a:fld id="{873AE417-E64B-4056-9656-CFA667116202}" type="slidenum">
              <a:rPr lang="en-US" altLang="zh-CN"/>
              <a:pPr/>
              <a:t>‹#›</a:t>
            </a:fld>
            <a:endParaRPr lang="en-US" altLang="zh-CN"/>
          </a:p>
        </p:txBody>
      </p:sp>
      <p:pic>
        <p:nvPicPr>
          <p:cNvPr id="2" name="Picture 44"/>
          <p:cNvPicPr>
            <a:picLocks noChangeAspect="1" noChangeArrowheads="1"/>
          </p:cNvPicPr>
          <p:nvPr userDrawn="1"/>
        </p:nvPicPr>
        <p:blipFill>
          <a:blip r:embed="rId3" cstate="print"/>
          <a:srcRect l="19890" r="19890"/>
          <a:stretch>
            <a:fillRect/>
          </a:stretch>
        </p:blipFill>
        <p:spPr bwMode="auto">
          <a:xfrm>
            <a:off x="1588" y="458788"/>
            <a:ext cx="485775" cy="107950"/>
          </a:xfrm>
          <a:prstGeom prst="rect">
            <a:avLst/>
          </a:prstGeom>
          <a:noFill/>
          <a:ln w="9525">
            <a:noFill/>
            <a:miter lim="800000"/>
            <a:headEnd/>
            <a:tailEnd/>
          </a:ln>
        </p:spPr>
      </p:pic>
      <p:pic>
        <p:nvPicPr>
          <p:cNvPr id="1031" name="Picture 44"/>
          <p:cNvPicPr>
            <a:picLocks noChangeAspect="1" noChangeArrowheads="1"/>
          </p:cNvPicPr>
          <p:nvPr userDrawn="1"/>
        </p:nvPicPr>
        <p:blipFill>
          <a:blip r:embed="rId3" cstate="print"/>
          <a:srcRect l="19890" r="19890"/>
          <a:stretch>
            <a:fillRect/>
          </a:stretch>
        </p:blipFill>
        <p:spPr bwMode="auto">
          <a:xfrm>
            <a:off x="1588" y="638175"/>
            <a:ext cx="485775" cy="107950"/>
          </a:xfrm>
          <a:prstGeom prst="rect">
            <a:avLst/>
          </a:prstGeom>
          <a:noFill/>
          <a:ln w="9525">
            <a:noFill/>
            <a:miter lim="800000"/>
            <a:headEnd/>
            <a:tailEnd/>
          </a:ln>
        </p:spPr>
      </p:pic>
      <p:pic>
        <p:nvPicPr>
          <p:cNvPr id="1032" name="Picture 44"/>
          <p:cNvPicPr>
            <a:picLocks noChangeAspect="1" noChangeArrowheads="1"/>
          </p:cNvPicPr>
          <p:nvPr userDrawn="1"/>
        </p:nvPicPr>
        <p:blipFill>
          <a:blip r:embed="rId3" cstate="print"/>
          <a:srcRect l="19890" r="19890"/>
          <a:stretch>
            <a:fillRect/>
          </a:stretch>
        </p:blipFill>
        <p:spPr bwMode="auto">
          <a:xfrm>
            <a:off x="1588" y="98425"/>
            <a:ext cx="485775" cy="107950"/>
          </a:xfrm>
          <a:prstGeom prst="rect">
            <a:avLst/>
          </a:prstGeom>
          <a:noFill/>
          <a:ln w="9525">
            <a:noFill/>
            <a:miter lim="800000"/>
            <a:headEnd/>
            <a:tailEnd/>
          </a:ln>
        </p:spPr>
      </p:pic>
      <p:pic>
        <p:nvPicPr>
          <p:cNvPr id="1033" name="Picture 44"/>
          <p:cNvPicPr>
            <a:picLocks noChangeAspect="1" noChangeArrowheads="1"/>
          </p:cNvPicPr>
          <p:nvPr userDrawn="1"/>
        </p:nvPicPr>
        <p:blipFill>
          <a:blip r:embed="rId3" cstate="print"/>
          <a:srcRect l="19890" r="19890"/>
          <a:stretch>
            <a:fillRect/>
          </a:stretch>
        </p:blipFill>
        <p:spPr bwMode="auto">
          <a:xfrm>
            <a:off x="3175" y="277813"/>
            <a:ext cx="485775" cy="107950"/>
          </a:xfrm>
          <a:prstGeom prst="rect">
            <a:avLst/>
          </a:prstGeom>
          <a:noFill/>
          <a:ln w="9525">
            <a:noFill/>
            <a:miter lim="800000"/>
            <a:headEnd/>
            <a:tailEnd/>
          </a:ln>
        </p:spPr>
      </p:pic>
      <p:pic>
        <p:nvPicPr>
          <p:cNvPr id="1034" name="Picture 44"/>
          <p:cNvPicPr>
            <a:picLocks noChangeAspect="1" noChangeArrowheads="1"/>
          </p:cNvPicPr>
          <p:nvPr userDrawn="1"/>
        </p:nvPicPr>
        <p:blipFill>
          <a:blip r:embed="rId3" cstate="print"/>
          <a:srcRect l="19890" r="19890"/>
          <a:stretch>
            <a:fillRect/>
          </a:stretch>
        </p:blipFill>
        <p:spPr bwMode="auto">
          <a:xfrm>
            <a:off x="1588" y="819150"/>
            <a:ext cx="485775" cy="107950"/>
          </a:xfrm>
          <a:prstGeom prst="rect">
            <a:avLst/>
          </a:prstGeom>
          <a:noFill/>
          <a:ln w="9525">
            <a:noFill/>
            <a:miter lim="800000"/>
            <a:headEnd/>
            <a:tailEnd/>
          </a:ln>
        </p:spPr>
      </p:pic>
      <p:pic>
        <p:nvPicPr>
          <p:cNvPr id="69634" name="Picture 2" descr="https://cs.xidian.edu.cn/templets/jsj/imgs/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362" y="0"/>
            <a:ext cx="5227608" cy="99066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2"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itchFamily="34" charset="0"/>
              <a:buNone/>
              <a:defRPr sz="1400" noProof="1">
                <a:latin typeface="Arial" pitchFamily="34" charset="0"/>
              </a:defRPr>
            </a:lvl1pPr>
          </a:lstStyle>
          <a:p>
            <a:pPr>
              <a:defRPr/>
            </a:pPr>
            <a:endParaRPr lang="en-US" altLang="x-non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itchFamily="34" charset="0"/>
              <a:buNone/>
              <a:defRPr sz="1400" noProof="1">
                <a:latin typeface="Arial" pitchFamily="34" charset="0"/>
              </a:defRPr>
            </a:lvl1pPr>
          </a:lstStyle>
          <a:p>
            <a:pPr>
              <a:defRPr/>
            </a:pPr>
            <a:endParaRPr lang="en-US" altLang="x-non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eaLnBrk="1" hangingPunct="1">
              <a:buFont typeface="Arial" charset="0"/>
              <a:buNone/>
              <a:defRPr sz="1400"/>
            </a:lvl1pPr>
          </a:lstStyle>
          <a:p>
            <a:fld id="{A1D4BA6E-D445-4604-B993-87E4A02471C3}" type="slidenum">
              <a:rPr lang="en-US" altLang="zh-CN"/>
              <a:pPr/>
              <a:t>‹#›</a:t>
            </a:fld>
            <a:endParaRPr lang="en-US" altLang="zh-CN"/>
          </a:p>
        </p:txBody>
      </p:sp>
      <p:pic>
        <p:nvPicPr>
          <p:cNvPr id="2053" name="Picture 44"/>
          <p:cNvPicPr>
            <a:picLocks noChangeAspect="1" noChangeArrowheads="1"/>
          </p:cNvPicPr>
          <p:nvPr userDrawn="1"/>
        </p:nvPicPr>
        <p:blipFill>
          <a:blip r:embed="rId3" cstate="print"/>
          <a:srcRect l="19890" r="19890"/>
          <a:stretch>
            <a:fillRect/>
          </a:stretch>
        </p:blipFill>
        <p:spPr bwMode="auto">
          <a:xfrm>
            <a:off x="1588" y="458788"/>
            <a:ext cx="485775" cy="107950"/>
          </a:xfrm>
          <a:prstGeom prst="rect">
            <a:avLst/>
          </a:prstGeom>
          <a:noFill/>
          <a:ln w="9525">
            <a:noFill/>
            <a:miter lim="800000"/>
            <a:headEnd/>
            <a:tailEnd/>
          </a:ln>
        </p:spPr>
      </p:pic>
      <p:pic>
        <p:nvPicPr>
          <p:cNvPr id="2054" name="Picture 44"/>
          <p:cNvPicPr>
            <a:picLocks noChangeAspect="1" noChangeArrowheads="1"/>
          </p:cNvPicPr>
          <p:nvPr userDrawn="1"/>
        </p:nvPicPr>
        <p:blipFill>
          <a:blip r:embed="rId3" cstate="print"/>
          <a:srcRect l="19890" r="19890"/>
          <a:stretch>
            <a:fillRect/>
          </a:stretch>
        </p:blipFill>
        <p:spPr bwMode="auto">
          <a:xfrm>
            <a:off x="1588" y="638175"/>
            <a:ext cx="485775" cy="107950"/>
          </a:xfrm>
          <a:prstGeom prst="rect">
            <a:avLst/>
          </a:prstGeom>
          <a:noFill/>
          <a:ln w="9525">
            <a:noFill/>
            <a:miter lim="800000"/>
            <a:headEnd/>
            <a:tailEnd/>
          </a:ln>
        </p:spPr>
      </p:pic>
      <p:pic>
        <p:nvPicPr>
          <p:cNvPr id="2055" name="Picture 44"/>
          <p:cNvPicPr>
            <a:picLocks noChangeAspect="1" noChangeArrowheads="1"/>
          </p:cNvPicPr>
          <p:nvPr userDrawn="1"/>
        </p:nvPicPr>
        <p:blipFill>
          <a:blip r:embed="rId3" cstate="print"/>
          <a:srcRect l="19890" r="19890"/>
          <a:stretch>
            <a:fillRect/>
          </a:stretch>
        </p:blipFill>
        <p:spPr bwMode="auto">
          <a:xfrm>
            <a:off x="1588" y="98425"/>
            <a:ext cx="485775" cy="107950"/>
          </a:xfrm>
          <a:prstGeom prst="rect">
            <a:avLst/>
          </a:prstGeom>
          <a:noFill/>
          <a:ln w="9525">
            <a:noFill/>
            <a:miter lim="800000"/>
            <a:headEnd/>
            <a:tailEnd/>
          </a:ln>
        </p:spPr>
      </p:pic>
      <p:pic>
        <p:nvPicPr>
          <p:cNvPr id="2056" name="Picture 44"/>
          <p:cNvPicPr>
            <a:picLocks noChangeAspect="1" noChangeArrowheads="1"/>
          </p:cNvPicPr>
          <p:nvPr userDrawn="1"/>
        </p:nvPicPr>
        <p:blipFill>
          <a:blip r:embed="rId3" cstate="print"/>
          <a:srcRect l="19890" r="19890"/>
          <a:stretch>
            <a:fillRect/>
          </a:stretch>
        </p:blipFill>
        <p:spPr bwMode="auto">
          <a:xfrm>
            <a:off x="3175" y="277813"/>
            <a:ext cx="485775" cy="107950"/>
          </a:xfrm>
          <a:prstGeom prst="rect">
            <a:avLst/>
          </a:prstGeom>
          <a:noFill/>
          <a:ln w="9525">
            <a:noFill/>
            <a:miter lim="800000"/>
            <a:headEnd/>
            <a:tailEnd/>
          </a:ln>
        </p:spPr>
      </p:pic>
      <p:pic>
        <p:nvPicPr>
          <p:cNvPr id="2057" name="Picture 44"/>
          <p:cNvPicPr>
            <a:picLocks noChangeAspect="1" noChangeArrowheads="1"/>
          </p:cNvPicPr>
          <p:nvPr userDrawn="1"/>
        </p:nvPicPr>
        <p:blipFill>
          <a:blip r:embed="rId3" cstate="print"/>
          <a:srcRect l="19890" r="19890"/>
          <a:stretch>
            <a:fillRect/>
          </a:stretch>
        </p:blipFill>
        <p:spPr bwMode="auto">
          <a:xfrm>
            <a:off x="1588" y="819150"/>
            <a:ext cx="485775" cy="107950"/>
          </a:xfrm>
          <a:prstGeom prst="rect">
            <a:avLst/>
          </a:prstGeom>
          <a:noFill/>
          <a:ln w="9525">
            <a:noFill/>
            <a:miter lim="800000"/>
            <a:headEnd/>
            <a:tailEnd/>
          </a:ln>
        </p:spPr>
      </p:pic>
      <p:pic>
        <p:nvPicPr>
          <p:cNvPr id="2058" name="图片 2"/>
          <p:cNvPicPr>
            <a:picLocks noChangeAspect="1"/>
          </p:cNvPicPr>
          <p:nvPr userDrawn="1"/>
        </p:nvPicPr>
        <p:blipFill>
          <a:blip r:embed="rId4" cstate="print"/>
          <a:srcRect/>
          <a:stretch>
            <a:fillRect/>
          </a:stretch>
        </p:blipFill>
        <p:spPr bwMode="auto">
          <a:xfrm>
            <a:off x="558800" y="87313"/>
            <a:ext cx="5232400" cy="839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0" fontAlgn="base" latinLnBrk="0" hangingPunct="0">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itchFamily="34" charset="0"/>
              <a:buNone/>
              <a:defRPr sz="1200">
                <a:solidFill>
                  <a:schemeClr val="tx1">
                    <a:tint val="75000"/>
                  </a:schemeClr>
                </a:solidFill>
                <a:latin typeface="Arial" pitchFamily="34" charset="0"/>
              </a:defRPr>
            </a:lvl1pPr>
          </a:lstStyle>
          <a:p>
            <a:pPr>
              <a:defRPr/>
            </a:pPr>
            <a:fld id="{7D57ABA3-5EA3-466B-BC50-C68E4E87AD84}" type="datetimeFigureOut">
              <a:rPr lang="zh-CN" altLang="en-US"/>
              <a:pPr>
                <a:defRPr/>
              </a:pPr>
              <a:t>2019/5/6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itchFamily="34" charset="0"/>
              <a:buNone/>
              <a:defRPr sz="1200">
                <a:solidFill>
                  <a:schemeClr val="tx1">
                    <a:tint val="75000"/>
                  </a:schemeClr>
                </a:solidFill>
                <a:latin typeface="Arial" pitchFamily="34" charset="0"/>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defRPr>
            </a:lvl1pPr>
          </a:lstStyle>
          <a:p>
            <a:fld id="{123258AE-8F16-4D26-A7E1-CC12D3C96931}" type="slidenum">
              <a:rPr lang="zh-CN" altLang="en-US"/>
              <a:pPr/>
              <a:t>‹#›</a:t>
            </a:fld>
            <a:endParaRPr lang="zh-CN" altLang="en-US"/>
          </a:p>
        </p:txBody>
      </p:sp>
      <p:sp>
        <p:nvSpPr>
          <p:cNvPr id="3079" name="Rectangle 13"/>
          <p:cNvSpPr>
            <a:spLocks noChangeArrowheads="1"/>
          </p:cNvSpPr>
          <p:nvPr userDrawn="1"/>
        </p:nvSpPr>
        <p:spPr bwMode="auto">
          <a:xfrm>
            <a:off x="4086225" y="180975"/>
            <a:ext cx="5029200" cy="539750"/>
          </a:xfrm>
          <a:prstGeom prst="rect">
            <a:avLst/>
          </a:prstGeom>
          <a:solidFill>
            <a:srgbClr val="C0C0C0"/>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mtClean="0"/>
          </a:p>
        </p:txBody>
      </p:sp>
      <p:pic>
        <p:nvPicPr>
          <p:cNvPr id="3080" name="Picture 32"/>
          <p:cNvPicPr>
            <a:picLocks noChangeAspect="1" noChangeArrowheads="1"/>
          </p:cNvPicPr>
          <p:nvPr userDrawn="1"/>
        </p:nvPicPr>
        <p:blipFill>
          <a:blip r:embed="rId9" cstate="print"/>
          <a:srcRect l="19890" r="19890"/>
          <a:stretch>
            <a:fillRect/>
          </a:stretch>
        </p:blipFill>
        <p:spPr bwMode="auto">
          <a:xfrm>
            <a:off x="0" y="28575"/>
            <a:ext cx="468313" cy="104775"/>
          </a:xfrm>
          <a:prstGeom prst="rect">
            <a:avLst/>
          </a:prstGeom>
          <a:noFill/>
          <a:ln w="9525">
            <a:noFill/>
            <a:miter lim="800000"/>
            <a:headEnd/>
            <a:tailEnd/>
          </a:ln>
        </p:spPr>
      </p:pic>
      <p:pic>
        <p:nvPicPr>
          <p:cNvPr id="3081" name="Picture 41"/>
          <p:cNvPicPr>
            <a:picLocks noChangeArrowheads="1"/>
          </p:cNvPicPr>
          <p:nvPr userDrawn="1"/>
        </p:nvPicPr>
        <p:blipFill>
          <a:blip r:embed="rId9" cstate="print"/>
          <a:srcRect/>
          <a:stretch>
            <a:fillRect/>
          </a:stretch>
        </p:blipFill>
        <p:spPr bwMode="auto">
          <a:xfrm>
            <a:off x="4086225" y="28575"/>
            <a:ext cx="5029200" cy="647700"/>
          </a:xfrm>
          <a:prstGeom prst="rect">
            <a:avLst/>
          </a:prstGeom>
          <a:noFill/>
          <a:ln w="9525">
            <a:noFill/>
            <a:miter lim="800000"/>
            <a:headEnd/>
            <a:tailEnd/>
          </a:ln>
        </p:spPr>
      </p:pic>
      <p:pic>
        <p:nvPicPr>
          <p:cNvPr id="3082" name="Picture 42"/>
          <p:cNvPicPr>
            <a:picLocks noChangeAspect="1" noChangeArrowheads="1"/>
          </p:cNvPicPr>
          <p:nvPr userDrawn="1"/>
        </p:nvPicPr>
        <p:blipFill>
          <a:blip r:embed="rId9" cstate="print"/>
          <a:srcRect l="19890" r="19890"/>
          <a:stretch>
            <a:fillRect/>
          </a:stretch>
        </p:blipFill>
        <p:spPr bwMode="auto">
          <a:xfrm>
            <a:off x="0" y="173038"/>
            <a:ext cx="468313" cy="104775"/>
          </a:xfrm>
          <a:prstGeom prst="rect">
            <a:avLst/>
          </a:prstGeom>
          <a:noFill/>
          <a:ln w="9525">
            <a:noFill/>
            <a:miter lim="800000"/>
            <a:headEnd/>
            <a:tailEnd/>
          </a:ln>
        </p:spPr>
      </p:pic>
      <p:pic>
        <p:nvPicPr>
          <p:cNvPr id="3083" name="Picture 43"/>
          <p:cNvPicPr>
            <a:picLocks noChangeAspect="1" noChangeArrowheads="1"/>
          </p:cNvPicPr>
          <p:nvPr userDrawn="1"/>
        </p:nvPicPr>
        <p:blipFill>
          <a:blip r:embed="rId9" cstate="print"/>
          <a:srcRect l="19890" r="19890"/>
          <a:stretch>
            <a:fillRect/>
          </a:stretch>
        </p:blipFill>
        <p:spPr bwMode="auto">
          <a:xfrm>
            <a:off x="0" y="317500"/>
            <a:ext cx="468313" cy="103188"/>
          </a:xfrm>
          <a:prstGeom prst="rect">
            <a:avLst/>
          </a:prstGeom>
          <a:noFill/>
          <a:ln w="9525">
            <a:noFill/>
            <a:miter lim="800000"/>
            <a:headEnd/>
            <a:tailEnd/>
          </a:ln>
        </p:spPr>
      </p:pic>
      <p:pic>
        <p:nvPicPr>
          <p:cNvPr id="3084" name="Picture 44"/>
          <p:cNvPicPr>
            <a:picLocks noChangeAspect="1" noChangeArrowheads="1"/>
          </p:cNvPicPr>
          <p:nvPr userDrawn="1"/>
        </p:nvPicPr>
        <p:blipFill>
          <a:blip r:embed="rId9" cstate="print"/>
          <a:srcRect l="19890" r="19890"/>
          <a:stretch>
            <a:fillRect/>
          </a:stretch>
        </p:blipFill>
        <p:spPr bwMode="auto">
          <a:xfrm>
            <a:off x="0" y="460375"/>
            <a:ext cx="468313" cy="104775"/>
          </a:xfrm>
          <a:prstGeom prst="rect">
            <a:avLst/>
          </a:prstGeom>
          <a:noFill/>
          <a:ln w="9525">
            <a:noFill/>
            <a:miter lim="800000"/>
            <a:headEnd/>
            <a:tailEnd/>
          </a:ln>
        </p:spPr>
      </p:pic>
      <p:pic>
        <p:nvPicPr>
          <p:cNvPr id="3085" name="Picture 45"/>
          <p:cNvPicPr>
            <a:picLocks noChangeAspect="1" noChangeArrowheads="1"/>
          </p:cNvPicPr>
          <p:nvPr userDrawn="1"/>
        </p:nvPicPr>
        <p:blipFill>
          <a:blip r:embed="rId9" cstate="print"/>
          <a:srcRect l="19890" r="19890"/>
          <a:stretch>
            <a:fillRect/>
          </a:stretch>
        </p:blipFill>
        <p:spPr bwMode="auto">
          <a:xfrm>
            <a:off x="0" y="604838"/>
            <a:ext cx="468313" cy="104775"/>
          </a:xfrm>
          <a:prstGeom prst="rect">
            <a:avLst/>
          </a:prstGeom>
          <a:noFill/>
          <a:ln w="9525">
            <a:noFill/>
            <a:miter lim="800000"/>
            <a:headEnd/>
            <a:tailEnd/>
          </a:ln>
        </p:spPr>
      </p:pic>
      <p:sp>
        <p:nvSpPr>
          <p:cNvPr id="15" name="Rectangle 2"/>
          <p:cNvSpPr txBox="1">
            <a:spLocks noChangeArrowheads="1"/>
          </p:cNvSpPr>
          <p:nvPr userDrawn="1"/>
        </p:nvSpPr>
        <p:spPr>
          <a:xfrm>
            <a:off x="6677025" y="180975"/>
            <a:ext cx="1828800" cy="381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 typeface="Arial" panose="020B0604020202020204" pitchFamily="34" charset="0"/>
              <a:buNone/>
              <a:defRPr/>
            </a:pPr>
            <a:endParaRPr lang="zh-CN" altLang="en-US" sz="2800" b="1" dirty="0" smtClean="0">
              <a:solidFill>
                <a:schemeClr val="bg1"/>
              </a:solidFill>
              <a:latin typeface="微软雅黑" pitchFamily="34" charset="-122"/>
              <a:ea typeface="微软雅黑" pitchFamily="34" charset="-122"/>
            </a:endParaRPr>
          </a:p>
        </p:txBody>
      </p:sp>
      <p:pic>
        <p:nvPicPr>
          <p:cNvPr id="70658" name="Picture 2" descr="https://cs.xidian.edu.cn/templets/jsj/imgs/logo.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68314" y="28575"/>
            <a:ext cx="3612439" cy="68339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p:cNvSpPr>
            <a:spLocks noChangeArrowheads="1"/>
          </p:cNvSpPr>
          <p:nvPr userDrawn="1"/>
        </p:nvSpPr>
        <p:spPr bwMode="auto">
          <a:xfrm>
            <a:off x="0" y="0"/>
            <a:ext cx="9144000" cy="6858000"/>
          </a:xfrm>
          <a:prstGeom prst="rect">
            <a:avLst/>
          </a:prstGeom>
          <a:gradFill rotWithShape="0">
            <a:gsLst>
              <a:gs pos="0">
                <a:srgbClr val="E1F2FF"/>
              </a:gs>
              <a:gs pos="100000">
                <a:srgbClr val="FFFFFF"/>
              </a:gs>
            </a:gsLst>
            <a:lin ang="5400000" scaled="1"/>
          </a:gradFill>
          <a:ln>
            <a:noFill/>
          </a:ln>
          <a:effectLst/>
          <a:extLs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pic>
        <p:nvPicPr>
          <p:cNvPr id="1027" name="Picture 15" descr="xd"/>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471805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920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www.webxml.com.cn/zh_cn/web_services.aspx"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txBox="1">
            <a:spLocks noChangeArrowheads="1"/>
          </p:cNvSpPr>
          <p:nvPr/>
        </p:nvSpPr>
        <p:spPr bwMode="auto">
          <a:xfrm>
            <a:off x="609704" y="1371654"/>
            <a:ext cx="7543800" cy="2285940"/>
          </a:xfrm>
          <a:prstGeom prst="rect">
            <a:avLst/>
          </a:prstGeom>
          <a:noFill/>
          <a:ln>
            <a:noFill/>
          </a:ln>
          <a:extLst/>
        </p:spPr>
        <p:txBody>
          <a:bodyPr/>
          <a:lstStyle/>
          <a:p>
            <a:pPr algn="ctr" eaLnBrk="1" hangingPunct="1">
              <a:lnSpc>
                <a:spcPct val="140000"/>
              </a:lnSpc>
              <a:buFont typeface="Arial" panose="020B0604020202020204" pitchFamily="34" charset="0"/>
              <a:buNone/>
              <a:defRPr/>
            </a:pPr>
            <a:r>
              <a:rPr lang="zh-CN" altLang="en-US" sz="4800" b="1" dirty="0" smtClean="0">
                <a:solidFill>
                  <a:srgbClr val="0033CC"/>
                </a:solidFill>
                <a:effectLst>
                  <a:outerShdw blurRad="38100" dist="38100" dir="2700000" algn="tl">
                    <a:srgbClr val="000000">
                      <a:alpha val="43137"/>
                    </a:srgbClr>
                  </a:outerShdw>
                </a:effectLst>
                <a:latin typeface="微软雅黑" pitchFamily="34" charset="-122"/>
                <a:ea typeface="微软雅黑" pitchFamily="34" charset="-122"/>
              </a:rPr>
              <a:t>分布式计算</a:t>
            </a:r>
            <a:endParaRPr lang="en-US" altLang="zh-CN" sz="4800" b="1" dirty="0" smtClean="0">
              <a:solidFill>
                <a:srgbClr val="0033CC"/>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lnSpc>
                <a:spcPct val="140000"/>
              </a:lnSpc>
              <a:buFont typeface="Arial" panose="020B0604020202020204" pitchFamily="34" charset="0"/>
              <a:buNone/>
              <a:defRPr/>
            </a:pPr>
            <a:r>
              <a:rPr lang="en-US" altLang="zh-CN" sz="3200" b="1" dirty="0" smtClean="0">
                <a:effectLst>
                  <a:outerShdw blurRad="38100" dist="38100" dir="2700000" algn="tl">
                    <a:srgbClr val="000000">
                      <a:alpha val="43137"/>
                    </a:srgbClr>
                  </a:outerShdw>
                </a:effectLst>
                <a:latin typeface="微软雅黑" pitchFamily="34" charset="-122"/>
                <a:ea typeface="微软雅黑" pitchFamily="34" charset="-122"/>
              </a:rPr>
              <a:t>Distributed Computing</a:t>
            </a:r>
          </a:p>
          <a:p>
            <a:pPr algn="ctr" eaLnBrk="1" hangingPunct="1">
              <a:lnSpc>
                <a:spcPct val="140000"/>
              </a:lnSpc>
              <a:buFont typeface="Arial" panose="020B0604020202020204" pitchFamily="34" charset="0"/>
              <a:buNone/>
              <a:defRPr/>
            </a:pPr>
            <a:endParaRPr lang="en-US" altLang="zh-CN" dirty="0">
              <a:solidFill>
                <a:srgbClr val="00398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6147" name="组合 3"/>
          <p:cNvGrpSpPr>
            <a:grpSpLocks/>
          </p:cNvGrpSpPr>
          <p:nvPr/>
        </p:nvGrpSpPr>
        <p:grpSpPr bwMode="auto">
          <a:xfrm>
            <a:off x="-66675" y="6699250"/>
            <a:ext cx="9393238" cy="187325"/>
            <a:chOff x="-67025" y="6699456"/>
            <a:chExt cx="9394234" cy="187829"/>
          </a:xfrm>
        </p:grpSpPr>
        <p:cxnSp>
          <p:nvCxnSpPr>
            <p:cNvPr id="3" name="直接连接符 2"/>
            <p:cNvCxnSpPr/>
            <p:nvPr/>
          </p:nvCxnSpPr>
          <p:spPr>
            <a:xfrm>
              <a:off x="-44798" y="6699456"/>
              <a:ext cx="93720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7499" y="6747209"/>
              <a:ext cx="93720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561" y="6793371"/>
              <a:ext cx="9373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9561" y="6844308"/>
              <a:ext cx="9373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7025" y="6887285"/>
              <a:ext cx="93720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524080" y="5050835"/>
            <a:ext cx="6462025" cy="584775"/>
          </a:xfrm>
          <a:prstGeom prst="rect">
            <a:avLst/>
          </a:prstGeom>
          <a:noFill/>
        </p:spPr>
        <p:txBody>
          <a:bodyPr wrap="non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第二讲 分布式节点之间的通信技术</a:t>
            </a:r>
            <a:endParaRPr lang="zh-CN" altLang="en-US" sz="3200" dirty="0">
              <a:solidFill>
                <a:srgbClr val="FF0000"/>
              </a:solidFill>
              <a:latin typeface="微软雅黑" panose="020B0503020204020204" pitchFamily="34" charset="-122"/>
              <a:ea typeface="微软雅黑" panose="020B0503020204020204" pitchFamily="34" charset="-122"/>
            </a:endParaRPr>
          </a:p>
        </p:txBody>
      </p:sp>
      <p:cxnSp>
        <p:nvCxnSpPr>
          <p:cNvPr id="10" name="Straight Connector 7"/>
          <p:cNvCxnSpPr/>
          <p:nvPr/>
        </p:nvCxnSpPr>
        <p:spPr>
          <a:xfrm>
            <a:off x="152516" y="457197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3070989" y="3679262"/>
            <a:ext cx="2698175"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楷体" panose="02010609060101010101" pitchFamily="49" charset="-122"/>
                <a:ea typeface="楷体" panose="02010609060101010101" pitchFamily="49" charset="-122"/>
              </a:rPr>
              <a:t>主讲人：李龙海</a:t>
            </a:r>
            <a:endParaRPr lang="zh-CN" altLang="en-US" sz="2800" dirty="0">
              <a:solidFill>
                <a:schemeClr val="tx1">
                  <a:lumMod val="85000"/>
                  <a:lumOff val="15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3" name="Group 35"/>
          <p:cNvGrpSpPr>
            <a:grpSpLocks/>
          </p:cNvGrpSpPr>
          <p:nvPr/>
        </p:nvGrpSpPr>
        <p:grpSpPr bwMode="auto">
          <a:xfrm>
            <a:off x="152516" y="1524050"/>
            <a:ext cx="8856663" cy="4391025"/>
            <a:chOff x="113" y="1616"/>
            <a:chExt cx="5579" cy="2766"/>
          </a:xfrm>
        </p:grpSpPr>
        <p:grpSp>
          <p:nvGrpSpPr>
            <p:cNvPr id="174087" name="Group 34"/>
            <p:cNvGrpSpPr>
              <a:grpSpLocks/>
            </p:cNvGrpSpPr>
            <p:nvPr/>
          </p:nvGrpSpPr>
          <p:grpSpPr bwMode="auto">
            <a:xfrm>
              <a:off x="2018" y="2964"/>
              <a:ext cx="1180" cy="738"/>
              <a:chOff x="2018" y="2964"/>
              <a:chExt cx="1180" cy="738"/>
            </a:xfrm>
          </p:grpSpPr>
          <p:sp>
            <p:nvSpPr>
              <p:cNvPr id="174106" name="Line 16"/>
              <p:cNvSpPr>
                <a:spLocks noChangeShapeType="1"/>
              </p:cNvSpPr>
              <p:nvPr/>
            </p:nvSpPr>
            <p:spPr bwMode="auto">
              <a:xfrm>
                <a:off x="2018" y="3203"/>
                <a:ext cx="11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7" name="Line 17"/>
              <p:cNvSpPr>
                <a:spLocks noChangeShapeType="1"/>
              </p:cNvSpPr>
              <p:nvPr/>
            </p:nvSpPr>
            <p:spPr bwMode="auto">
              <a:xfrm flipH="1">
                <a:off x="2018" y="3702"/>
                <a:ext cx="11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8" name="Text Box 26"/>
              <p:cNvSpPr txBox="1">
                <a:spLocks noChangeArrowheads="1"/>
              </p:cNvSpPr>
              <p:nvPr/>
            </p:nvSpPr>
            <p:spPr bwMode="auto">
              <a:xfrm>
                <a:off x="2336" y="2964"/>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发送请求</a:t>
                </a:r>
              </a:p>
            </p:txBody>
          </p:sp>
          <p:sp>
            <p:nvSpPr>
              <p:cNvPr id="174109" name="Text Box 27"/>
              <p:cNvSpPr txBox="1">
                <a:spLocks noChangeArrowheads="1"/>
              </p:cNvSpPr>
              <p:nvPr/>
            </p:nvSpPr>
            <p:spPr bwMode="auto">
              <a:xfrm>
                <a:off x="2336" y="3422"/>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返回响应</a:t>
                </a:r>
              </a:p>
            </p:txBody>
          </p:sp>
        </p:grpSp>
        <p:grpSp>
          <p:nvGrpSpPr>
            <p:cNvPr id="174088" name="Group 32"/>
            <p:cNvGrpSpPr>
              <a:grpSpLocks/>
            </p:cNvGrpSpPr>
            <p:nvPr/>
          </p:nvGrpSpPr>
          <p:grpSpPr bwMode="auto">
            <a:xfrm>
              <a:off x="113" y="1616"/>
              <a:ext cx="2041" cy="2766"/>
              <a:chOff x="113" y="1616"/>
              <a:chExt cx="2041" cy="2766"/>
            </a:xfrm>
          </p:grpSpPr>
          <p:sp>
            <p:nvSpPr>
              <p:cNvPr id="174099" name="Rectangle 4"/>
              <p:cNvSpPr>
                <a:spLocks noChangeArrowheads="1"/>
              </p:cNvSpPr>
              <p:nvPr/>
            </p:nvSpPr>
            <p:spPr bwMode="auto">
              <a:xfrm>
                <a:off x="180" y="2015"/>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创建套接字（</a:t>
                </a:r>
                <a:r>
                  <a:rPr lang="en-US" altLang="zh-CN" sz="2000" b="1">
                    <a:solidFill>
                      <a:schemeClr val="folHlink"/>
                    </a:solidFill>
                    <a:latin typeface="黑体" panose="02010609060101010101" pitchFamily="49" charset="-122"/>
                    <a:ea typeface="黑体" panose="02010609060101010101" pitchFamily="49" charset="-122"/>
                  </a:rPr>
                  <a:t>socket</a:t>
                </a:r>
                <a:r>
                  <a:rPr lang="zh-CN" altLang="en-US" sz="2000" b="1">
                    <a:latin typeface="黑体" panose="02010609060101010101" pitchFamily="49" charset="-122"/>
                    <a:ea typeface="黑体" panose="02010609060101010101" pitchFamily="49" charset="-122"/>
                  </a:rPr>
                  <a:t>）</a:t>
                </a:r>
              </a:p>
            </p:txBody>
          </p:sp>
          <p:sp>
            <p:nvSpPr>
              <p:cNvPr id="174100" name="Rectangle 6"/>
              <p:cNvSpPr>
                <a:spLocks noChangeArrowheads="1"/>
              </p:cNvSpPr>
              <p:nvPr/>
            </p:nvSpPr>
            <p:spPr bwMode="auto">
              <a:xfrm>
                <a:off x="180" y="3049"/>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dirty="0">
                    <a:latin typeface="黑体" panose="02010609060101010101" pitchFamily="49" charset="-122"/>
                    <a:ea typeface="黑体" panose="02010609060101010101" pitchFamily="49" charset="-122"/>
                  </a:rPr>
                  <a:t>客户端发送请求（</a:t>
                </a:r>
                <a:r>
                  <a:rPr lang="en-US" altLang="zh-CN" sz="2000" b="1" dirty="0" err="1">
                    <a:solidFill>
                      <a:srgbClr val="FF0000"/>
                    </a:solidFill>
                    <a:latin typeface="黑体" panose="02010609060101010101" pitchFamily="49" charset="-122"/>
                    <a:ea typeface="黑体" panose="02010609060101010101" pitchFamily="49" charset="-122"/>
                  </a:rPr>
                  <a:t>sendto</a:t>
                </a:r>
                <a:r>
                  <a:rPr lang="zh-CN" altLang="en-US" sz="2000" b="1" dirty="0">
                    <a:latin typeface="黑体" panose="02010609060101010101" pitchFamily="49" charset="-122"/>
                    <a:ea typeface="黑体" panose="02010609060101010101" pitchFamily="49" charset="-122"/>
                  </a:rPr>
                  <a:t>）</a:t>
                </a:r>
              </a:p>
            </p:txBody>
          </p:sp>
          <p:sp>
            <p:nvSpPr>
              <p:cNvPr id="174101" name="Rectangle 7"/>
              <p:cNvSpPr>
                <a:spLocks noChangeArrowheads="1"/>
              </p:cNvSpPr>
              <p:nvPr/>
            </p:nvSpPr>
            <p:spPr bwMode="auto">
              <a:xfrm>
                <a:off x="180" y="3566"/>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dirty="0">
                    <a:latin typeface="黑体" panose="02010609060101010101" pitchFamily="49" charset="-122"/>
                    <a:ea typeface="黑体" panose="02010609060101010101" pitchFamily="49" charset="-122"/>
                  </a:rPr>
                  <a:t>客户端接收响应（</a:t>
                </a:r>
                <a:r>
                  <a:rPr lang="en-US" altLang="zh-CN" sz="2000" b="1" dirty="0" err="1">
                    <a:solidFill>
                      <a:srgbClr val="FF0000"/>
                    </a:solidFill>
                    <a:latin typeface="黑体" panose="02010609060101010101" pitchFamily="49" charset="-122"/>
                    <a:ea typeface="黑体" panose="02010609060101010101" pitchFamily="49" charset="-122"/>
                  </a:rPr>
                  <a:t>revcfrom</a:t>
                </a:r>
                <a:r>
                  <a:rPr lang="zh-CN" altLang="en-US" sz="2000" b="1" dirty="0">
                    <a:latin typeface="黑体" panose="02010609060101010101" pitchFamily="49" charset="-122"/>
                    <a:ea typeface="黑体" panose="02010609060101010101" pitchFamily="49" charset="-122"/>
                  </a:rPr>
                  <a:t>）</a:t>
                </a:r>
              </a:p>
            </p:txBody>
          </p:sp>
          <p:sp>
            <p:nvSpPr>
              <p:cNvPr id="174102" name="Line 22"/>
              <p:cNvSpPr>
                <a:spLocks noChangeShapeType="1"/>
              </p:cNvSpPr>
              <p:nvPr/>
            </p:nvSpPr>
            <p:spPr bwMode="auto">
              <a:xfrm>
                <a:off x="1020" y="2297"/>
                <a:ext cx="0" cy="7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3" name="Line 24"/>
              <p:cNvSpPr>
                <a:spLocks noChangeShapeType="1"/>
              </p:cNvSpPr>
              <p:nvPr/>
            </p:nvSpPr>
            <p:spPr bwMode="auto">
              <a:xfrm>
                <a:off x="1020" y="3340"/>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04" name="Rectangle 28"/>
              <p:cNvSpPr>
                <a:spLocks noChangeArrowheads="1"/>
              </p:cNvSpPr>
              <p:nvPr/>
            </p:nvSpPr>
            <p:spPr bwMode="auto">
              <a:xfrm>
                <a:off x="113" y="1616"/>
                <a:ext cx="2041" cy="276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endParaRPr lang="zh-CN" altLang="zh-CN" sz="2000" b="1">
                  <a:latin typeface="黑体" panose="02010609060101010101" pitchFamily="49" charset="-122"/>
                  <a:ea typeface="黑体" panose="02010609060101010101" pitchFamily="49" charset="-122"/>
                </a:endParaRPr>
              </a:p>
            </p:txBody>
          </p:sp>
          <p:sp>
            <p:nvSpPr>
              <p:cNvPr id="174105" name="Text Box 30"/>
              <p:cNvSpPr txBox="1">
                <a:spLocks noChangeArrowheads="1"/>
              </p:cNvSpPr>
              <p:nvPr/>
            </p:nvSpPr>
            <p:spPr bwMode="auto">
              <a:xfrm>
                <a:off x="744" y="1691"/>
                <a:ext cx="7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b="1">
                    <a:solidFill>
                      <a:schemeClr val="folHlink"/>
                    </a:solidFill>
                    <a:latin typeface="黑体" panose="02010609060101010101" pitchFamily="49" charset="-122"/>
                    <a:ea typeface="黑体" panose="02010609060101010101" pitchFamily="49" charset="-122"/>
                  </a:rPr>
                  <a:t>客 户 端</a:t>
                </a:r>
              </a:p>
            </p:txBody>
          </p:sp>
        </p:grpSp>
        <p:grpSp>
          <p:nvGrpSpPr>
            <p:cNvPr id="174089" name="Group 33"/>
            <p:cNvGrpSpPr>
              <a:grpSpLocks/>
            </p:cNvGrpSpPr>
            <p:nvPr/>
          </p:nvGrpSpPr>
          <p:grpSpPr bwMode="auto">
            <a:xfrm>
              <a:off x="3106" y="1616"/>
              <a:ext cx="2586" cy="2766"/>
              <a:chOff x="3106" y="1616"/>
              <a:chExt cx="2586" cy="2766"/>
            </a:xfrm>
          </p:grpSpPr>
          <p:sp>
            <p:nvSpPr>
              <p:cNvPr id="174090" name="Rectangle 8"/>
              <p:cNvSpPr>
                <a:spLocks noChangeArrowheads="1"/>
              </p:cNvSpPr>
              <p:nvPr/>
            </p:nvSpPr>
            <p:spPr bwMode="auto">
              <a:xfrm>
                <a:off x="3198" y="2032"/>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创建套接字（</a:t>
                </a:r>
                <a:r>
                  <a:rPr lang="en-US" altLang="zh-CN" sz="2000" b="1">
                    <a:solidFill>
                      <a:schemeClr val="folHlink"/>
                    </a:solidFill>
                    <a:latin typeface="黑体" panose="02010609060101010101" pitchFamily="49" charset="-122"/>
                    <a:ea typeface="黑体" panose="02010609060101010101" pitchFamily="49" charset="-122"/>
                  </a:rPr>
                  <a:t>socket</a:t>
                </a:r>
                <a:r>
                  <a:rPr lang="zh-CN" altLang="en-US" sz="2000" b="1">
                    <a:latin typeface="黑体" panose="02010609060101010101" pitchFamily="49" charset="-122"/>
                    <a:ea typeface="黑体" panose="02010609060101010101" pitchFamily="49" charset="-122"/>
                  </a:rPr>
                  <a:t>）</a:t>
                </a:r>
              </a:p>
            </p:txBody>
          </p:sp>
          <p:sp>
            <p:nvSpPr>
              <p:cNvPr id="174091" name="Rectangle 9"/>
              <p:cNvSpPr>
                <a:spLocks noChangeArrowheads="1"/>
              </p:cNvSpPr>
              <p:nvPr/>
            </p:nvSpPr>
            <p:spPr bwMode="auto">
              <a:xfrm>
                <a:off x="3198" y="2527"/>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绑定服务器地址和端口（</a:t>
                </a:r>
                <a:r>
                  <a:rPr lang="en-US" altLang="zh-CN" sz="2000" b="1">
                    <a:solidFill>
                      <a:schemeClr val="folHlink"/>
                    </a:solidFill>
                    <a:latin typeface="黑体" panose="02010609060101010101" pitchFamily="49" charset="-122"/>
                    <a:ea typeface="黑体" panose="02010609060101010101" pitchFamily="49" charset="-122"/>
                  </a:rPr>
                  <a:t>bind</a:t>
                </a:r>
                <a:r>
                  <a:rPr lang="zh-CN" altLang="en-US" sz="2000" b="1">
                    <a:latin typeface="黑体" panose="02010609060101010101" pitchFamily="49" charset="-122"/>
                    <a:ea typeface="黑体" panose="02010609060101010101" pitchFamily="49" charset="-122"/>
                  </a:rPr>
                  <a:t>）</a:t>
                </a:r>
              </a:p>
            </p:txBody>
          </p:sp>
          <p:sp>
            <p:nvSpPr>
              <p:cNvPr id="174092" name="Rectangle 12"/>
              <p:cNvSpPr>
                <a:spLocks noChangeArrowheads="1"/>
              </p:cNvSpPr>
              <p:nvPr/>
            </p:nvSpPr>
            <p:spPr bwMode="auto">
              <a:xfrm>
                <a:off x="3198" y="3059"/>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接收客户端请求（</a:t>
                </a:r>
                <a:r>
                  <a:rPr lang="en-US" altLang="zh-CN" sz="2000" b="1">
                    <a:solidFill>
                      <a:srgbClr val="FF0000"/>
                    </a:solidFill>
                    <a:latin typeface="黑体" panose="02010609060101010101" pitchFamily="49" charset="-122"/>
                    <a:ea typeface="黑体" panose="02010609060101010101" pitchFamily="49" charset="-122"/>
                  </a:rPr>
                  <a:t>recvfrom</a:t>
                </a:r>
                <a:r>
                  <a:rPr lang="zh-CN" altLang="en-US" sz="2000" b="1">
                    <a:latin typeface="黑体" panose="02010609060101010101" pitchFamily="49" charset="-122"/>
                    <a:ea typeface="黑体" panose="02010609060101010101" pitchFamily="49" charset="-122"/>
                  </a:rPr>
                  <a:t>）</a:t>
                </a:r>
              </a:p>
            </p:txBody>
          </p:sp>
          <p:sp>
            <p:nvSpPr>
              <p:cNvPr id="174093" name="Rectangle 13"/>
              <p:cNvSpPr>
                <a:spLocks noChangeArrowheads="1"/>
              </p:cNvSpPr>
              <p:nvPr/>
            </p:nvSpPr>
            <p:spPr bwMode="auto">
              <a:xfrm>
                <a:off x="3198" y="3554"/>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回送响应（</a:t>
                </a:r>
                <a:r>
                  <a:rPr lang="en-US" altLang="zh-CN" sz="2000" b="1">
                    <a:solidFill>
                      <a:srgbClr val="FF0000"/>
                    </a:solidFill>
                    <a:latin typeface="黑体" panose="02010609060101010101" pitchFamily="49" charset="-122"/>
                    <a:ea typeface="黑体" panose="02010609060101010101" pitchFamily="49" charset="-122"/>
                  </a:rPr>
                  <a:t>sendto</a:t>
                </a:r>
                <a:r>
                  <a:rPr lang="zh-CN" altLang="en-US" sz="2000" b="1">
                    <a:latin typeface="黑体" panose="02010609060101010101" pitchFamily="49" charset="-122"/>
                    <a:ea typeface="黑体" panose="02010609060101010101" pitchFamily="49" charset="-122"/>
                  </a:rPr>
                  <a:t>）</a:t>
                </a:r>
              </a:p>
            </p:txBody>
          </p:sp>
          <p:sp>
            <p:nvSpPr>
              <p:cNvPr id="174094" name="Line 18"/>
              <p:cNvSpPr>
                <a:spLocks noChangeShapeType="1"/>
              </p:cNvSpPr>
              <p:nvPr/>
            </p:nvSpPr>
            <p:spPr bwMode="auto">
              <a:xfrm>
                <a:off x="4377" y="2304"/>
                <a:ext cx="0"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5" name="Line 19"/>
              <p:cNvSpPr>
                <a:spLocks noChangeShapeType="1"/>
              </p:cNvSpPr>
              <p:nvPr/>
            </p:nvSpPr>
            <p:spPr bwMode="auto">
              <a:xfrm>
                <a:off x="4377" y="2798"/>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6" name="Line 21"/>
              <p:cNvSpPr>
                <a:spLocks noChangeShapeType="1"/>
              </p:cNvSpPr>
              <p:nvPr/>
            </p:nvSpPr>
            <p:spPr bwMode="auto">
              <a:xfrm>
                <a:off x="4377" y="3330"/>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97" name="Rectangle 29"/>
              <p:cNvSpPr>
                <a:spLocks noChangeArrowheads="1"/>
              </p:cNvSpPr>
              <p:nvPr/>
            </p:nvSpPr>
            <p:spPr bwMode="auto">
              <a:xfrm>
                <a:off x="3106" y="1616"/>
                <a:ext cx="2586" cy="276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r" eaLnBrk="1" hangingPunct="1">
                  <a:spcBef>
                    <a:spcPct val="0"/>
                  </a:spcBef>
                  <a:buClrTx/>
                  <a:buFontTx/>
                  <a:buNone/>
                </a:pPr>
                <a:endParaRPr lang="zh-CN" altLang="zh-CN" sz="2000" b="1">
                  <a:latin typeface="黑体" panose="02010609060101010101" pitchFamily="49" charset="-122"/>
                  <a:ea typeface="黑体" panose="02010609060101010101" pitchFamily="49" charset="-122"/>
                </a:endParaRPr>
              </a:p>
            </p:txBody>
          </p:sp>
          <p:sp>
            <p:nvSpPr>
              <p:cNvPr id="174098" name="Text Box 31"/>
              <p:cNvSpPr txBox="1">
                <a:spLocks noChangeArrowheads="1"/>
              </p:cNvSpPr>
              <p:nvPr/>
            </p:nvSpPr>
            <p:spPr bwMode="auto">
              <a:xfrm>
                <a:off x="4014" y="1738"/>
                <a:ext cx="7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b="1">
                    <a:solidFill>
                      <a:schemeClr val="folHlink"/>
                    </a:solidFill>
                    <a:latin typeface="黑体" panose="02010609060101010101" pitchFamily="49" charset="-122"/>
                    <a:ea typeface="黑体" panose="02010609060101010101" pitchFamily="49" charset="-122"/>
                  </a:rPr>
                  <a:t>服 务 器</a:t>
                </a:r>
              </a:p>
            </p:txBody>
          </p:sp>
        </p:grpSp>
      </p:grpSp>
      <p:sp>
        <p:nvSpPr>
          <p:cNvPr id="174084" name="Rectangle 7"/>
          <p:cNvSpPr>
            <a:spLocks noChangeArrowheads="1"/>
          </p:cNvSpPr>
          <p:nvPr/>
        </p:nvSpPr>
        <p:spPr bwMode="auto">
          <a:xfrm>
            <a:off x="258879" y="5410250"/>
            <a:ext cx="2917825" cy="4333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关闭套接字（</a:t>
            </a:r>
            <a:r>
              <a:rPr lang="en-US" altLang="zh-CN" sz="2000" b="1">
                <a:solidFill>
                  <a:schemeClr val="folHlink"/>
                </a:solidFill>
                <a:latin typeface="黑体" panose="02010609060101010101" pitchFamily="49" charset="-122"/>
                <a:ea typeface="黑体" panose="02010609060101010101" pitchFamily="49" charset="-122"/>
              </a:rPr>
              <a:t>close</a:t>
            </a:r>
            <a:r>
              <a:rPr lang="zh-CN" altLang="en-US" sz="2000" b="1">
                <a:latin typeface="黑体" panose="02010609060101010101" pitchFamily="49" charset="-122"/>
                <a:ea typeface="黑体" panose="02010609060101010101" pitchFamily="49" charset="-122"/>
              </a:rPr>
              <a:t>）</a:t>
            </a:r>
          </a:p>
        </p:txBody>
      </p:sp>
      <p:sp>
        <p:nvSpPr>
          <p:cNvPr id="174085" name="Line 24"/>
          <p:cNvSpPr>
            <a:spLocks noChangeShapeType="1"/>
          </p:cNvSpPr>
          <p:nvPr/>
        </p:nvSpPr>
        <p:spPr bwMode="auto">
          <a:xfrm>
            <a:off x="1592379" y="5051475"/>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086" name="Slide Number Placeholder 39"/>
          <p:cNvSpPr>
            <a:spLocks noGrp="1"/>
          </p:cNvSpPr>
          <p:nvPr>
            <p:ph type="sldNum" sz="quarter" idx="10"/>
          </p:nvPr>
        </p:nvSpPr>
        <p:spPr bwMode="auto">
          <a:xfrm>
            <a:off x="536691" y="6180187"/>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973727EF-41CF-414B-8B78-4DA7F491FF48}" type="slidenum">
              <a:rPr lang="zh-CN" altLang="en-US" sz="1200" smtClean="0">
                <a:latin typeface="Arial" panose="020B0604020202020204" pitchFamily="34" charset="0"/>
              </a:rPr>
              <a:pPr>
                <a:spcBef>
                  <a:spcPct val="0"/>
                </a:spcBef>
                <a:buClrTx/>
                <a:buFontTx/>
                <a:buNone/>
              </a:pPr>
              <a:t>10</a:t>
            </a:fld>
            <a:endParaRPr lang="zh-CN" altLang="en-US" sz="1200" smtClean="0">
              <a:latin typeface="Arial" panose="020B0604020202020204" pitchFamily="34" charset="0"/>
            </a:endParaRPr>
          </a:p>
        </p:txBody>
      </p:sp>
      <p:sp>
        <p:nvSpPr>
          <p:cNvPr id="31" name="文本框 30"/>
          <p:cNvSpPr txBox="1"/>
          <p:nvPr/>
        </p:nvSpPr>
        <p:spPr>
          <a:xfrm>
            <a:off x="5349448" y="117809"/>
            <a:ext cx="3639138" cy="461665"/>
          </a:xfrm>
          <a:prstGeom prst="rect">
            <a:avLst/>
          </a:prstGeom>
          <a:noFill/>
        </p:spPr>
        <p:txBody>
          <a:bodyPr wrap="none" rtlCol="0">
            <a:spAutoFit/>
          </a:bodyPr>
          <a:lstStyle/>
          <a:p>
            <a:r>
              <a:rPr lang="en-US" altLang="zh-CN" sz="2400" b="1" dirty="0" smtClean="0">
                <a:solidFill>
                  <a:srgbClr val="FFFF00"/>
                </a:solidFill>
                <a:latin typeface="微软雅黑" panose="020B0503020204020204" pitchFamily="34" charset="-122"/>
                <a:ea typeface="微软雅黑" panose="020B0503020204020204" pitchFamily="34" charset="-122"/>
              </a:rPr>
              <a:t>UDP</a:t>
            </a:r>
            <a:r>
              <a:rPr lang="zh-CN" altLang="en-US" sz="2400" b="1" dirty="0" smtClean="0">
                <a:solidFill>
                  <a:srgbClr val="FFFF00"/>
                </a:solidFill>
                <a:latin typeface="微软雅黑" panose="020B0503020204020204" pitchFamily="34" charset="-122"/>
                <a:ea typeface="微软雅黑" panose="020B0503020204020204" pitchFamily="34" charset="-122"/>
              </a:rPr>
              <a:t>套</a:t>
            </a:r>
            <a:r>
              <a:rPr lang="zh-CN" altLang="en-US" sz="2400" b="1" dirty="0">
                <a:solidFill>
                  <a:srgbClr val="FFFF00"/>
                </a:solidFill>
                <a:latin typeface="微软雅黑" panose="020B0503020204020204" pitchFamily="34" charset="-122"/>
                <a:ea typeface="微软雅黑" panose="020B0503020204020204" pitchFamily="34" charset="-122"/>
              </a:rPr>
              <a:t>接字编程典型模型</a:t>
            </a:r>
            <a:endParaRPr lang="zh-CN" altLang="en-US" sz="2400" dirty="0"/>
          </a:p>
        </p:txBody>
      </p:sp>
    </p:spTree>
    <p:extLst>
      <p:ext uri="{BB962C8B-B14F-4D97-AF65-F5344CB8AC3E}">
        <p14:creationId xmlns:p14="http://schemas.microsoft.com/office/powerpoint/2010/main" val="3239741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并发服务技术</a:t>
            </a:r>
          </a:p>
        </p:txBody>
      </p:sp>
      <p:sp>
        <p:nvSpPr>
          <p:cNvPr id="5" name="内容占位符 1"/>
          <p:cNvSpPr>
            <a:spLocks noGrp="1"/>
          </p:cNvSpPr>
          <p:nvPr>
            <p:ph idx="1"/>
          </p:nvPr>
        </p:nvSpPr>
        <p:spPr>
          <a:xfrm>
            <a:off x="304912" y="914466"/>
            <a:ext cx="8762770" cy="5029068"/>
          </a:xfrm>
        </p:spPr>
        <p:txBody>
          <a:bodyPr/>
          <a:lstStyle/>
          <a:p>
            <a:pPr marL="0" indent="0">
              <a:spcAft>
                <a:spcPts val="1200"/>
              </a:spcAft>
              <a:buClr>
                <a:srgbClr val="FF0000"/>
              </a:buClr>
              <a:buNone/>
            </a:pPr>
            <a:r>
              <a:rPr lang="zh-CN" altLang="en-US" sz="2400" dirty="0" smtClean="0">
                <a:latin typeface="微软雅黑" panose="020B0503020204020204" pitchFamily="34" charset="-122"/>
                <a:ea typeface="微软雅黑" panose="020B0503020204020204" pitchFamily="34" charset="-122"/>
              </a:rPr>
              <a:t>如何使服务器端同时处理多个客户端的服务请求？</a:t>
            </a:r>
            <a:endParaRPr lang="en-US" altLang="zh-CN" sz="2400" dirty="0" smtClean="0">
              <a:latin typeface="微软雅黑" panose="020B0503020204020204" pitchFamily="34" charset="-122"/>
              <a:ea typeface="微软雅黑" panose="020B0503020204020204" pitchFamily="34" charset="-122"/>
            </a:endParaRPr>
          </a:p>
          <a:p>
            <a:pPr>
              <a:buClr>
                <a:srgbClr val="FF0000"/>
              </a:buClr>
            </a:pPr>
            <a:r>
              <a:rPr lang="zh-CN" altLang="en-US" sz="2400" dirty="0" smtClean="0">
                <a:latin typeface="微软雅黑" panose="020B0503020204020204" pitchFamily="34" charset="-122"/>
                <a:ea typeface="微软雅黑" panose="020B0503020204020204" pitchFamily="34" charset="-122"/>
              </a:rPr>
              <a:t>基于多线程的并发服务技术</a:t>
            </a:r>
            <a:endParaRPr lang="en-US" altLang="zh-CN" sz="2400" dirty="0">
              <a:latin typeface="微软雅黑" panose="020B0503020204020204" pitchFamily="34" charset="-122"/>
              <a:ea typeface="微软雅黑" panose="020B0503020204020204" pitchFamily="34" charset="-122"/>
            </a:endParaRPr>
          </a:p>
          <a:p>
            <a:pPr lvl="1">
              <a:buClr>
                <a:srgbClr val="FF0000"/>
              </a:buClr>
            </a:pPr>
            <a:endParaRPr lang="en-US" altLang="zh-CN" sz="20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14297" y="2181373"/>
            <a:ext cx="9144000" cy="3762161"/>
          </a:xfrm>
          <a:prstGeom prst="rect">
            <a:avLst/>
          </a:prstGeom>
        </p:spPr>
      </p:pic>
    </p:spTree>
    <p:extLst>
      <p:ext uri="{BB962C8B-B14F-4D97-AF65-F5344CB8AC3E}">
        <p14:creationId xmlns:p14="http://schemas.microsoft.com/office/powerpoint/2010/main" val="19020632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并发服务技术</a:t>
            </a:r>
          </a:p>
        </p:txBody>
      </p:sp>
      <p:sp>
        <p:nvSpPr>
          <p:cNvPr id="5" name="内容占位符 1"/>
          <p:cNvSpPr>
            <a:spLocks noGrp="1"/>
          </p:cNvSpPr>
          <p:nvPr>
            <p:ph idx="1"/>
          </p:nvPr>
        </p:nvSpPr>
        <p:spPr>
          <a:xfrm>
            <a:off x="304912" y="914466"/>
            <a:ext cx="8762770" cy="5029068"/>
          </a:xfrm>
        </p:spPr>
        <p:txBody>
          <a:bodyPr/>
          <a:lstStyle/>
          <a:p>
            <a:pPr marL="0" indent="0">
              <a:spcAft>
                <a:spcPts val="1200"/>
              </a:spcAft>
              <a:buClr>
                <a:srgbClr val="FF0000"/>
              </a:buClr>
              <a:buNone/>
            </a:pPr>
            <a:r>
              <a:rPr lang="zh-CN" altLang="en-US" sz="2400" dirty="0" smtClean="0">
                <a:latin typeface="微软雅黑" panose="020B0503020204020204" pitchFamily="34" charset="-122"/>
                <a:ea typeface="微软雅黑" panose="020B0503020204020204" pitchFamily="34" charset="-122"/>
              </a:rPr>
              <a:t>如何使服务器端同时处理多个客户端的服务请求？</a:t>
            </a:r>
            <a:endParaRPr lang="en-US" altLang="zh-CN" sz="2400" dirty="0" smtClean="0">
              <a:latin typeface="微软雅黑" panose="020B0503020204020204" pitchFamily="34" charset="-122"/>
              <a:ea typeface="微软雅黑" panose="020B0503020204020204" pitchFamily="34" charset="-122"/>
            </a:endParaRPr>
          </a:p>
          <a:p>
            <a:pPr>
              <a:buClr>
                <a:srgbClr val="FF0000"/>
              </a:buClr>
            </a:pPr>
            <a:r>
              <a:rPr lang="zh-CN" altLang="en-US" sz="2400" dirty="0" smtClean="0">
                <a:latin typeface="微软雅黑" panose="020B0503020204020204" pitchFamily="34" charset="-122"/>
                <a:ea typeface="微软雅黑" panose="020B0503020204020204" pitchFamily="34" charset="-122"/>
              </a:rPr>
              <a:t>基于线程池的并发服务技术</a:t>
            </a:r>
            <a:endParaRPr lang="en-US" altLang="zh-CN" sz="2400" dirty="0">
              <a:latin typeface="微软雅黑" panose="020B0503020204020204" pitchFamily="34" charset="-122"/>
              <a:ea typeface="微软雅黑" panose="020B0503020204020204" pitchFamily="34" charset="-122"/>
            </a:endParaRPr>
          </a:p>
          <a:p>
            <a:pPr lvl="1">
              <a:buClr>
                <a:srgbClr val="FF0000"/>
              </a:buClr>
            </a:pPr>
            <a:endParaRPr lang="en-US" altLang="zh-CN" sz="2000" dirty="0" smtClean="0">
              <a:latin typeface="微软雅黑" panose="020B0503020204020204" pitchFamily="34" charset="-122"/>
              <a:ea typeface="微软雅黑" panose="020B0503020204020204" pitchFamily="34" charset="-122"/>
            </a:endParaRPr>
          </a:p>
        </p:txBody>
      </p:sp>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88" y="2286030"/>
            <a:ext cx="6476827" cy="388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2525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Java Socket</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编程实例</a:t>
            </a:r>
          </a:p>
        </p:txBody>
      </p:sp>
      <p:sp>
        <p:nvSpPr>
          <p:cNvPr id="2" name="内容占位符 1"/>
          <p:cNvSpPr>
            <a:spLocks noGrp="1"/>
          </p:cNvSpPr>
          <p:nvPr>
            <p:ph idx="1"/>
          </p:nvPr>
        </p:nvSpPr>
        <p:spPr>
          <a:xfrm>
            <a:off x="247518" y="1066862"/>
            <a:ext cx="8762770" cy="5181464"/>
          </a:xfrm>
        </p:spPr>
        <p:txBody>
          <a:bodyPr/>
          <a:lstStyle/>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基于</a:t>
            </a:r>
            <a:r>
              <a:rPr lang="en-US" altLang="zh-CN" sz="2800" dirty="0" smtClean="0">
                <a:latin typeface="微软雅黑" panose="020B0503020204020204" pitchFamily="34" charset="-122"/>
                <a:ea typeface="微软雅黑" panose="020B0503020204020204" pitchFamily="34" charset="-122"/>
              </a:rPr>
              <a:t>TCP</a:t>
            </a:r>
            <a:r>
              <a:rPr lang="zh-CN" altLang="en-US" sz="2800" dirty="0" smtClean="0">
                <a:latin typeface="微软雅黑" panose="020B0503020204020204" pitchFamily="34" charset="-122"/>
                <a:ea typeface="微软雅黑" panose="020B0503020204020204" pitchFamily="34" charset="-122"/>
              </a:rPr>
              <a:t>协议的</a:t>
            </a:r>
            <a:r>
              <a:rPr lang="en-US" altLang="zh-CN" sz="2800" dirty="0" smtClean="0">
                <a:latin typeface="微软雅黑" panose="020B0503020204020204" pitchFamily="34" charset="-122"/>
                <a:ea typeface="微软雅黑" panose="020B0503020204020204" pitchFamily="34" charset="-122"/>
              </a:rPr>
              <a:t>Client-Server</a:t>
            </a:r>
            <a:r>
              <a:rPr lang="zh-CN" altLang="en-US" sz="2800" dirty="0" smtClean="0">
                <a:latin typeface="微软雅黑" panose="020B0503020204020204" pitchFamily="34" charset="-122"/>
                <a:ea typeface="微软雅黑" panose="020B0503020204020204" pitchFamily="34" charset="-122"/>
              </a:rPr>
              <a:t>通信程序示例</a:t>
            </a:r>
            <a:endParaRPr lang="en-US" altLang="zh-CN" sz="2800" dirty="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基于</a:t>
            </a:r>
            <a:r>
              <a:rPr lang="en-US" altLang="zh-CN" sz="2800" dirty="0" smtClean="0">
                <a:latin typeface="微软雅黑" panose="020B0503020204020204" pitchFamily="34" charset="-122"/>
                <a:ea typeface="微软雅黑" panose="020B0503020204020204" pitchFamily="34" charset="-122"/>
              </a:rPr>
              <a:t>UDP</a:t>
            </a:r>
            <a:r>
              <a:rPr lang="zh-CN" altLang="en-US" sz="2800" dirty="0" smtClean="0">
                <a:latin typeface="微软雅黑" panose="020B0503020204020204" pitchFamily="34" charset="-122"/>
                <a:ea typeface="微软雅黑" panose="020B0503020204020204" pitchFamily="34" charset="-122"/>
              </a:rPr>
              <a:t>协议的</a:t>
            </a:r>
            <a:r>
              <a:rPr lang="en-US" altLang="zh-CN" sz="2800" dirty="0">
                <a:latin typeface="微软雅黑" panose="020B0503020204020204" pitchFamily="34" charset="-122"/>
                <a:ea typeface="微软雅黑" panose="020B0503020204020204" pitchFamily="34" charset="-122"/>
              </a:rPr>
              <a:t>Client-Server</a:t>
            </a:r>
            <a:r>
              <a:rPr lang="zh-CN" altLang="en-US" sz="2800" dirty="0">
                <a:latin typeface="微软雅黑" panose="020B0503020204020204" pitchFamily="34" charset="-122"/>
                <a:ea typeface="微软雅黑" panose="020B0503020204020204" pitchFamily="34" charset="-122"/>
              </a:rPr>
              <a:t>通信程序示例</a:t>
            </a:r>
            <a:endParaRPr lang="en-US" altLang="zh-CN" sz="2800" dirty="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800" dirty="0" smtClean="0">
                <a:latin typeface="微软雅黑" panose="020B0503020204020204" pitchFamily="34" charset="-122"/>
                <a:ea typeface="微软雅黑" panose="020B0503020204020204" pitchFamily="34" charset="-122"/>
              </a:rPr>
              <a:t>Java</a:t>
            </a:r>
            <a:r>
              <a:rPr lang="zh-CN" altLang="en-US" sz="2800" dirty="0" smtClean="0">
                <a:latin typeface="微软雅黑" panose="020B0503020204020204" pitchFamily="34" charset="-122"/>
                <a:ea typeface="微软雅黑" panose="020B0503020204020204" pitchFamily="34" charset="-122"/>
              </a:rPr>
              <a:t>多线程编程实例</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基于多线程实现并发通信服务程序示例</a:t>
            </a:r>
            <a:endParaRPr lang="en-US" altLang="zh-CN" sz="2800" dirty="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800" dirty="0" smtClean="0">
                <a:latin typeface="微软雅黑" panose="020B0503020204020204" pitchFamily="34" charset="-122"/>
                <a:ea typeface="微软雅黑" panose="020B0503020204020204" pitchFamily="34" charset="-122"/>
              </a:rPr>
              <a:t>Java</a:t>
            </a:r>
            <a:r>
              <a:rPr lang="zh-CN" altLang="en-US" sz="2800" dirty="0" smtClean="0">
                <a:latin typeface="微软雅黑" panose="020B0503020204020204" pitchFamily="34" charset="-122"/>
                <a:ea typeface="微软雅黑" panose="020B0503020204020204" pitchFamily="34" charset="-122"/>
              </a:rPr>
              <a:t>线程池编程实例</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370304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第一次作业！</a:t>
            </a:r>
          </a:p>
        </p:txBody>
      </p:sp>
      <p:sp>
        <p:nvSpPr>
          <p:cNvPr id="2" name="内容占位符 1"/>
          <p:cNvSpPr>
            <a:spLocks noGrp="1"/>
          </p:cNvSpPr>
          <p:nvPr>
            <p:ph idx="1"/>
          </p:nvPr>
        </p:nvSpPr>
        <p:spPr>
          <a:xfrm>
            <a:off x="247518" y="1066862"/>
            <a:ext cx="8762770" cy="5257662"/>
          </a:xfrm>
        </p:spPr>
        <p:txBody>
          <a:bodyPr/>
          <a:lstStyle/>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题目</a:t>
            </a:r>
            <a:r>
              <a:rPr lang="en-US" altLang="zh-CN" sz="2400" dirty="0" smtClean="0">
                <a:solidFill>
                  <a:srgbClr val="FF0000"/>
                </a:solidFill>
                <a:latin typeface="微软雅黑" panose="020B0503020204020204" pitchFamily="34" charset="-122"/>
                <a:ea typeface="微软雅黑" panose="020B0503020204020204" pitchFamily="34" charset="-122"/>
              </a:rPr>
              <a:t>1</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zh-CN" altLang="en-US" sz="2400" dirty="0" smtClean="0">
                <a:latin typeface="微软雅黑" panose="020B0503020204020204" pitchFamily="34" charset="-122"/>
                <a:ea typeface="微软雅黑" panose="020B0503020204020204" pitchFamily="34" charset="-122"/>
              </a:rPr>
              <a:t>将</a:t>
            </a:r>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协议的</a:t>
            </a:r>
            <a:r>
              <a:rPr lang="en-US" altLang="zh-CN" sz="2400" dirty="0">
                <a:latin typeface="微软雅黑" panose="020B0503020204020204" pitchFamily="34" charset="-122"/>
                <a:ea typeface="微软雅黑" panose="020B0503020204020204" pitchFamily="34" charset="-122"/>
              </a:rPr>
              <a:t>Client-Server</a:t>
            </a:r>
            <a:r>
              <a:rPr lang="zh-CN" altLang="en-US" sz="2400" dirty="0">
                <a:latin typeface="微软雅黑" panose="020B0503020204020204" pitchFamily="34" charset="-122"/>
                <a:ea typeface="微软雅黑" panose="020B0503020204020204" pitchFamily="34" charset="-122"/>
              </a:rPr>
              <a:t>通信</a:t>
            </a:r>
            <a:r>
              <a:rPr lang="zh-CN" altLang="en-US" sz="2400" dirty="0" smtClean="0">
                <a:latin typeface="微软雅黑" panose="020B0503020204020204" pitchFamily="34" charset="-122"/>
                <a:ea typeface="微软雅黑" panose="020B0503020204020204" pitchFamily="34" charset="-122"/>
              </a:rPr>
              <a:t>程序示例的服务器端程序改造成</a:t>
            </a:r>
            <a:r>
              <a:rPr lang="zh-CN" altLang="en-US" sz="2400" dirty="0" smtClean="0">
                <a:solidFill>
                  <a:srgbClr val="FF0000"/>
                </a:solidFill>
                <a:latin typeface="微软雅黑" panose="020B0503020204020204" pitchFamily="34" charset="-122"/>
                <a:ea typeface="微软雅黑" panose="020B0503020204020204" pitchFamily="34" charset="-122"/>
              </a:rPr>
              <a:t>多线程版</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题目</a:t>
            </a:r>
            <a:r>
              <a:rPr lang="en-US" altLang="zh-CN" sz="2400" dirty="0" smtClean="0">
                <a:solidFill>
                  <a:srgbClr val="FF0000"/>
                </a:solidFill>
                <a:latin typeface="微软雅黑" panose="020B0503020204020204" pitchFamily="34" charset="-122"/>
                <a:ea typeface="微软雅黑" panose="020B0503020204020204" pitchFamily="34" charset="-122"/>
              </a:rPr>
              <a:t>2</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zh-CN" altLang="en-US" sz="2400" dirty="0">
                <a:latin typeface="微软雅黑" panose="020B0503020204020204" pitchFamily="34" charset="-122"/>
                <a:ea typeface="微软雅黑" panose="020B0503020204020204" pitchFamily="34" charset="-122"/>
              </a:rPr>
              <a:t>将</a:t>
            </a:r>
            <a:r>
              <a:rPr lang="zh-CN" altLang="en-US" sz="2400" dirty="0" smtClean="0">
                <a:latin typeface="微软雅黑" panose="020B0503020204020204" pitchFamily="34" charset="-122"/>
                <a:ea typeface="微软雅黑" panose="020B0503020204020204" pitchFamily="34" charset="-122"/>
              </a:rPr>
              <a:t>基于</a:t>
            </a:r>
            <a:r>
              <a:rPr lang="en-US" altLang="zh-CN" sz="2400" dirty="0" smtClean="0">
                <a:latin typeface="微软雅黑" panose="020B0503020204020204" pitchFamily="34" charset="-122"/>
                <a:ea typeface="微软雅黑" panose="020B0503020204020204" pitchFamily="34" charset="-122"/>
              </a:rPr>
              <a:t>TCP</a:t>
            </a:r>
            <a:r>
              <a:rPr lang="zh-CN" altLang="en-US" sz="2400" dirty="0" smtClean="0">
                <a:latin typeface="微软雅黑" panose="020B0503020204020204" pitchFamily="34" charset="-122"/>
                <a:ea typeface="微软雅黑" panose="020B0503020204020204" pitchFamily="34" charset="-122"/>
              </a:rPr>
              <a:t>协议</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Client-Server</a:t>
            </a:r>
            <a:r>
              <a:rPr lang="zh-CN" altLang="en-US" sz="2400" dirty="0">
                <a:latin typeface="微软雅黑" panose="020B0503020204020204" pitchFamily="34" charset="-122"/>
                <a:ea typeface="微软雅黑" panose="020B0503020204020204" pitchFamily="34" charset="-122"/>
              </a:rPr>
              <a:t>通信</a:t>
            </a:r>
            <a:r>
              <a:rPr lang="zh-CN" altLang="en-US" sz="2400" dirty="0" smtClean="0">
                <a:latin typeface="微软雅黑" panose="020B0503020204020204" pitchFamily="34" charset="-122"/>
                <a:ea typeface="微软雅黑" panose="020B0503020204020204" pitchFamily="34" charset="-122"/>
              </a:rPr>
              <a:t>程序示例的</a:t>
            </a:r>
            <a:r>
              <a:rPr lang="zh-CN" altLang="en-US" sz="2400" dirty="0">
                <a:latin typeface="微软雅黑" panose="020B0503020204020204" pitchFamily="34" charset="-122"/>
                <a:ea typeface="微软雅黑" panose="020B0503020204020204" pitchFamily="34" charset="-122"/>
              </a:rPr>
              <a:t>服务器端程序改造</a:t>
            </a:r>
            <a:r>
              <a:rPr lang="zh-CN" altLang="en-US" sz="2400" dirty="0" smtClean="0">
                <a:latin typeface="微软雅黑" panose="020B0503020204020204" pitchFamily="34" charset="-122"/>
                <a:ea typeface="微软雅黑" panose="020B0503020204020204" pitchFamily="34" charset="-122"/>
              </a:rPr>
              <a:t>成</a:t>
            </a:r>
            <a:r>
              <a:rPr lang="zh-CN" altLang="en-US" sz="2400" dirty="0" smtClean="0">
                <a:solidFill>
                  <a:srgbClr val="FF0000"/>
                </a:solidFill>
                <a:latin typeface="微软雅黑" panose="020B0503020204020204" pitchFamily="34" charset="-122"/>
                <a:ea typeface="微软雅黑" panose="020B0503020204020204" pitchFamily="34" charset="-122"/>
              </a:rPr>
              <a:t>线程池版</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提交要求：</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1. </a:t>
            </a:r>
            <a:r>
              <a:rPr lang="en-US" altLang="zh-CN" sz="2400" dirty="0" smtClean="0">
                <a:solidFill>
                  <a:srgbClr val="FF0000"/>
                </a:solidFill>
                <a:latin typeface="微软雅黑" panose="020B0503020204020204" pitchFamily="34" charset="-122"/>
                <a:ea typeface="微软雅黑" panose="020B0503020204020204" pitchFamily="34" charset="-122"/>
              </a:rPr>
              <a:t>4</a:t>
            </a:r>
            <a:r>
              <a:rPr lang="zh-CN" altLang="en-US" sz="2400" dirty="0" smtClean="0">
                <a:solidFill>
                  <a:srgbClr val="FF0000"/>
                </a:solidFill>
                <a:latin typeface="微软雅黑" panose="020B0503020204020204" pitchFamily="34" charset="-122"/>
                <a:ea typeface="微软雅黑" panose="020B0503020204020204" pitchFamily="34" charset="-122"/>
              </a:rPr>
              <a:t>月</a:t>
            </a:r>
            <a:r>
              <a:rPr lang="en-US" altLang="zh-CN" sz="2400" dirty="0" smtClean="0">
                <a:solidFill>
                  <a:srgbClr val="FF0000"/>
                </a:solidFill>
                <a:latin typeface="微软雅黑" panose="020B0503020204020204" pitchFamily="34" charset="-122"/>
                <a:ea typeface="微软雅黑" panose="020B0503020204020204" pitchFamily="34" charset="-122"/>
              </a:rPr>
              <a:t>21</a:t>
            </a:r>
            <a:r>
              <a:rPr lang="zh-CN" altLang="en-US" sz="2400" dirty="0" smtClean="0">
                <a:solidFill>
                  <a:srgbClr val="FF0000"/>
                </a:solidFill>
                <a:latin typeface="微软雅黑" panose="020B0503020204020204" pitchFamily="34" charset="-122"/>
                <a:ea typeface="微软雅黑" panose="020B0503020204020204" pitchFamily="34" charset="-122"/>
              </a:rPr>
              <a:t>日前</a:t>
            </a:r>
            <a:r>
              <a:rPr lang="zh-CN" altLang="en-US" sz="2400" dirty="0" smtClean="0">
                <a:latin typeface="微软雅黑" panose="020B0503020204020204" pitchFamily="34" charset="-122"/>
                <a:ea typeface="微软雅黑" panose="020B0503020204020204" pitchFamily="34" charset="-122"/>
              </a:rPr>
              <a:t>将</a:t>
            </a:r>
            <a:r>
              <a:rPr lang="zh-CN" altLang="en-US" sz="2400" dirty="0" smtClean="0">
                <a:solidFill>
                  <a:srgbClr val="FF0000"/>
                </a:solidFill>
                <a:latin typeface="微软雅黑" panose="020B0503020204020204" pitchFamily="34" charset="-122"/>
                <a:ea typeface="微软雅黑" panose="020B0503020204020204" pitchFamily="34" charset="-122"/>
              </a:rPr>
              <a:t>源程序</a:t>
            </a:r>
            <a:r>
              <a:rPr lang="zh-CN" altLang="en-US" sz="2400" dirty="0" smtClean="0">
                <a:latin typeface="微软雅黑" panose="020B0503020204020204" pitchFamily="34" charset="-122"/>
                <a:ea typeface="微软雅黑" panose="020B0503020204020204" pitchFamily="34" charset="-122"/>
              </a:rPr>
              <a:t>发送至邮箱：</a:t>
            </a:r>
            <a:r>
              <a:rPr lang="en-US" altLang="zh-CN" sz="2400" dirty="0" smtClean="0">
                <a:solidFill>
                  <a:srgbClr val="FF0000"/>
                </a:solidFill>
                <a:latin typeface="微软雅黑" panose="020B0503020204020204" pitchFamily="34" charset="-122"/>
                <a:ea typeface="微软雅黑" panose="020B0503020204020204" pitchFamily="34" charset="-122"/>
              </a:rPr>
              <a:t>xd_distri_comp@163.com</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邮件标题风格：第</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次作业</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学号</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姓名</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3. </a:t>
            </a:r>
            <a:r>
              <a:rPr lang="zh-CN" altLang="en-US" sz="2400" dirty="0" smtClean="0">
                <a:latin typeface="微软雅黑" panose="020B0503020204020204" pitchFamily="34" charset="-122"/>
                <a:ea typeface="微软雅黑" panose="020B0503020204020204" pitchFamily="34" charset="-122"/>
              </a:rPr>
              <a:t>源程序打包文件命名方式：</a:t>
            </a:r>
            <a:r>
              <a:rPr lang="zh-CN" altLang="en-US"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次作业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学号</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姓名</a:t>
            </a:r>
            <a:r>
              <a:rPr lang="en-US" altLang="zh-CN" sz="2400" dirty="0" smtClean="0">
                <a:latin typeface="微软雅黑" panose="020B0503020204020204" pitchFamily="34" charset="-122"/>
                <a:ea typeface="微软雅黑" panose="020B0503020204020204" pitchFamily="34" charset="-122"/>
              </a:rPr>
              <a:t>.zip</a:t>
            </a: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1719895"/>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其它并发服务技术</a:t>
            </a:r>
          </a:p>
        </p:txBody>
      </p:sp>
      <p:sp>
        <p:nvSpPr>
          <p:cNvPr id="2" name="内容占位符 1"/>
          <p:cNvSpPr>
            <a:spLocks noGrp="1"/>
          </p:cNvSpPr>
          <p:nvPr>
            <p:ph idx="1"/>
          </p:nvPr>
        </p:nvSpPr>
        <p:spPr>
          <a:xfrm>
            <a:off x="228830" y="881558"/>
            <a:ext cx="8762770" cy="685782"/>
          </a:xfrm>
        </p:spPr>
        <p:txBody>
          <a:bodyPr/>
          <a:lstStyle/>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事件驱动技术（多路复用技术）</a:t>
            </a:r>
            <a:endParaRPr lang="en-US" altLang="zh-CN" sz="2800" dirty="0" smtClean="0">
              <a:latin typeface="微软雅黑" panose="020B0503020204020204" pitchFamily="34" charset="-122"/>
              <a:ea typeface="微软雅黑" panose="020B0503020204020204" pitchFamily="34" charset="-122"/>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50"/>
            <a:ext cx="4607586" cy="311611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5105282" y="1447852"/>
            <a:ext cx="3886200" cy="3076575"/>
          </a:xfrm>
          <a:prstGeom prst="rect">
            <a:avLst/>
          </a:prstGeom>
        </p:spPr>
      </p:pic>
      <p:sp>
        <p:nvSpPr>
          <p:cNvPr id="7" name="内容占位符 1"/>
          <p:cNvSpPr txBox="1">
            <a:spLocks/>
          </p:cNvSpPr>
          <p:nvPr/>
        </p:nvSpPr>
        <p:spPr bwMode="auto">
          <a:xfrm>
            <a:off x="381230" y="4644862"/>
            <a:ext cx="8762770" cy="6857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事件驱动器（选择器）同时监视多个</a:t>
            </a:r>
            <a:r>
              <a:rPr lang="en-US" altLang="zh-CN" sz="2400" dirty="0" smtClean="0">
                <a:latin typeface="微软雅黑" panose="020B0503020204020204" pitchFamily="34" charset="-122"/>
                <a:ea typeface="微软雅黑" panose="020B0503020204020204" pitchFamily="34" charset="-122"/>
              </a:rPr>
              <a:t>Channel</a:t>
            </a: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Socket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某个</a:t>
            </a:r>
            <a:r>
              <a:rPr lang="en-US" altLang="zh-CN" sz="2400" dirty="0" smtClean="0">
                <a:latin typeface="微软雅黑" panose="020B0503020204020204" pitchFamily="34" charset="-122"/>
                <a:ea typeface="微软雅黑" panose="020B0503020204020204" pitchFamily="34" charset="-122"/>
              </a:rPr>
              <a:t>Channel</a:t>
            </a:r>
            <a:r>
              <a:rPr lang="zh-CN" altLang="en-US" sz="2400" dirty="0" smtClean="0">
                <a:latin typeface="微软雅黑" panose="020B0503020204020204" pitchFamily="34" charset="-122"/>
                <a:ea typeface="微软雅黑" panose="020B0503020204020204" pitchFamily="34" charset="-122"/>
              </a:rPr>
              <a:t>有事件到来，则将该事件交给服务线程去处理</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与</a:t>
            </a:r>
            <a:r>
              <a:rPr lang="en-US" altLang="zh-CN" sz="2400" dirty="0" smtClean="0">
                <a:latin typeface="微软雅黑" panose="020B0503020204020204" pitchFamily="34" charset="-122"/>
                <a:ea typeface="微软雅黑" panose="020B0503020204020204" pitchFamily="34" charset="-122"/>
              </a:rPr>
              <a:t>Socket</a:t>
            </a:r>
            <a:r>
              <a:rPr lang="zh-CN" altLang="en-US" sz="2400" dirty="0" smtClean="0">
                <a:latin typeface="微软雅黑" panose="020B0503020204020204" pitchFamily="34" charset="-122"/>
                <a:ea typeface="微软雅黑" panose="020B0503020204020204" pitchFamily="34" charset="-122"/>
              </a:rPr>
              <a:t>相关的常用事件：可读、可写、错误、连接关闭</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适合于处理大量短事务的应用场景</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5973726"/>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远程过程调用</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47518" y="1066862"/>
            <a:ext cx="8762770" cy="5181464"/>
          </a:xfrm>
        </p:spPr>
        <p:txBody>
          <a:bodyPr/>
          <a:lstStyle/>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远程过程调用</a:t>
            </a:r>
            <a:r>
              <a:rPr lang="en-US" altLang="zh-CN" sz="2400" dirty="0" smtClean="0">
                <a:solidFill>
                  <a:srgbClr val="FF0000"/>
                </a:solidFill>
                <a:latin typeface="微软雅黑" panose="020B0503020204020204" pitchFamily="34" charset="-122"/>
                <a:ea typeface="微软雅黑" panose="020B0503020204020204" pitchFamily="34" charset="-122"/>
              </a:rPr>
              <a:t>(Remote Procedure Call, </a:t>
            </a:r>
            <a:r>
              <a:rPr lang="en-US" altLang="zh-CN" sz="2400" dirty="0">
                <a:solidFill>
                  <a:srgbClr val="FF0000"/>
                </a:solidFill>
                <a:latin typeface="微软雅黑" panose="020B0503020204020204" pitchFamily="34" charset="-122"/>
                <a:ea typeface="微软雅黑" panose="020B0503020204020204" pitchFamily="34" charset="-122"/>
              </a:rPr>
              <a:t>RPC): </a:t>
            </a:r>
            <a:r>
              <a:rPr lang="zh-CN" altLang="en-US" sz="2400" dirty="0">
                <a:latin typeface="微软雅黑" panose="020B0503020204020204" pitchFamily="34" charset="-122"/>
                <a:ea typeface="微软雅黑" panose="020B0503020204020204" pitchFamily="34" charset="-122"/>
              </a:rPr>
              <a:t>使</a:t>
            </a:r>
            <a:r>
              <a:rPr lang="zh-CN" altLang="en-US" sz="2400" dirty="0" smtClean="0">
                <a:latin typeface="微软雅黑" panose="020B0503020204020204" pitchFamily="34" charset="-122"/>
                <a:ea typeface="微软雅黑" panose="020B0503020204020204" pitchFamily="34" charset="-122"/>
              </a:rPr>
              <a:t>应用程序</a:t>
            </a:r>
            <a:r>
              <a:rPr lang="zh-CN" altLang="en-US" sz="2400" dirty="0">
                <a:latin typeface="微软雅黑" panose="020B0503020204020204" pitchFamily="34" charset="-122"/>
                <a:ea typeface="微软雅黑" panose="020B0503020204020204" pitchFamily="34" charset="-122"/>
              </a:rPr>
              <a:t>可以像调用本地节点上</a:t>
            </a:r>
            <a:r>
              <a:rPr lang="zh-CN" altLang="en-US" sz="2400" dirty="0" smtClean="0">
                <a:latin typeface="微软雅黑" panose="020B0503020204020204" pitchFamily="34" charset="-122"/>
                <a:ea typeface="微软雅黑" panose="020B0503020204020204" pitchFamily="34" charset="-122"/>
              </a:rPr>
              <a:t>的</a:t>
            </a:r>
            <a:r>
              <a:rPr lang="zh-CN" altLang="en-US" sz="2400" dirty="0" smtClean="0">
                <a:solidFill>
                  <a:srgbClr val="FF0000"/>
                </a:solidFill>
                <a:latin typeface="微软雅黑" panose="020B0503020204020204" pitchFamily="34" charset="-122"/>
                <a:ea typeface="微软雅黑" panose="020B0503020204020204" pitchFamily="34" charset="-122"/>
              </a:rPr>
              <a:t>过程</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子程序</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那样</a:t>
            </a:r>
            <a:r>
              <a:rPr lang="zh-CN" altLang="en-US" sz="2400" dirty="0">
                <a:latin typeface="微软雅黑" panose="020B0503020204020204" pitchFamily="34" charset="-122"/>
                <a:ea typeface="微软雅黑" panose="020B0503020204020204" pitchFamily="34" charset="-122"/>
              </a:rPr>
              <a:t>去调用一个远程节点上的子程序</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对于被调用者而言也无法区分调用者来自于本地还是远程</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RPC</a:t>
            </a:r>
            <a:r>
              <a:rPr lang="zh-CN" altLang="en-US" sz="2400" dirty="0">
                <a:latin typeface="微软雅黑" panose="020B0503020204020204" pitchFamily="34" charset="-122"/>
                <a:ea typeface="微软雅黑" panose="020B0503020204020204" pitchFamily="34" charset="-122"/>
              </a:rPr>
              <a:t>将面向过程的通用</a:t>
            </a:r>
            <a:r>
              <a:rPr lang="zh-CN" altLang="en-US" sz="2400" dirty="0" smtClean="0">
                <a:latin typeface="微软雅黑" panose="020B0503020204020204" pitchFamily="34" charset="-122"/>
                <a:ea typeface="微软雅黑" panose="020B0503020204020204" pitchFamily="34" charset="-122"/>
              </a:rPr>
              <a:t>编程模型扩展</a:t>
            </a:r>
            <a:r>
              <a:rPr lang="zh-CN" altLang="en-US" sz="2400" dirty="0">
                <a:latin typeface="微软雅黑" panose="020B0503020204020204" pitchFamily="34" charset="-122"/>
                <a:ea typeface="微软雅黑" panose="020B0503020204020204" pitchFamily="34" charset="-122"/>
              </a:rPr>
              <a:t>到了分布式环境</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实现</a:t>
            </a:r>
            <a:r>
              <a:rPr lang="zh-CN" altLang="en-US" sz="2400" dirty="0">
                <a:latin typeface="微软雅黑" panose="020B0503020204020204" pitchFamily="34" charset="-122"/>
                <a:ea typeface="微软雅黑" panose="020B0503020204020204" pitchFamily="34" charset="-122"/>
              </a:rPr>
              <a:t>了跨进程、跨语言、跨网络、跨</a:t>
            </a:r>
            <a:r>
              <a:rPr lang="zh-CN" altLang="en-US" sz="2400" dirty="0" smtClean="0">
                <a:latin typeface="微软雅黑" panose="020B0503020204020204" pitchFamily="34" charset="-122"/>
                <a:ea typeface="微软雅黑" panose="020B0503020204020204" pitchFamily="34" charset="-122"/>
              </a:rPr>
              <a:t>平台的过程调用</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强化了面向</a:t>
            </a:r>
            <a:r>
              <a:rPr lang="zh-CN" altLang="en-US" sz="2400" dirty="0">
                <a:latin typeface="微软雅黑" panose="020B0503020204020204" pitchFamily="34" charset="-122"/>
                <a:ea typeface="微软雅黑" panose="020B0503020204020204" pitchFamily="34" charset="-122"/>
              </a:rPr>
              <a:t>接口编程的编程</a:t>
            </a:r>
            <a:r>
              <a:rPr lang="zh-CN" altLang="en-US" sz="2400" dirty="0" smtClean="0">
                <a:latin typeface="微软雅黑" panose="020B0503020204020204" pitchFamily="34" charset="-122"/>
                <a:ea typeface="微软雅黑" panose="020B0503020204020204" pitchFamily="34" charset="-122"/>
              </a:rPr>
              <a:t>风格</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实现</a:t>
            </a:r>
            <a:r>
              <a:rPr lang="en-US" altLang="zh-CN" sz="2400" dirty="0">
                <a:latin typeface="微软雅黑" panose="020B0503020204020204" pitchFamily="34" charset="-122"/>
                <a:ea typeface="微软雅黑" panose="020B0503020204020204" pitchFamily="34" charset="-122"/>
              </a:rPr>
              <a:t>RPC</a:t>
            </a:r>
            <a:r>
              <a:rPr lang="zh-CN" altLang="en-US" sz="2400" dirty="0">
                <a:latin typeface="微软雅黑" panose="020B0503020204020204" pitchFamily="34" charset="-122"/>
                <a:ea typeface="微软雅黑" panose="020B0503020204020204" pitchFamily="34" charset="-122"/>
              </a:rPr>
              <a:t>必须要</a:t>
            </a:r>
            <a:r>
              <a:rPr lang="zh-CN" altLang="en-US" sz="2400" dirty="0" smtClean="0">
                <a:latin typeface="微软雅黑" panose="020B0503020204020204" pitchFamily="34" charset="-122"/>
                <a:ea typeface="微软雅黑" panose="020B0503020204020204" pitchFamily="34" charset="-122"/>
              </a:rPr>
              <a:t>有</a:t>
            </a:r>
            <a:r>
              <a:rPr lang="en-US" altLang="zh-CN" sz="2400" dirty="0" smtClean="0">
                <a:latin typeface="微软雅黑" panose="020B0503020204020204" pitchFamily="34" charset="-122"/>
                <a:ea typeface="微软雅黑" panose="020B0503020204020204" pitchFamily="34" charset="-122"/>
              </a:rPr>
              <a:t>RPC</a:t>
            </a:r>
            <a:r>
              <a:rPr lang="zh-CN" altLang="en-US" sz="2400" dirty="0" smtClean="0">
                <a:latin typeface="微软雅黑" panose="020B0503020204020204" pitchFamily="34" charset="-122"/>
                <a:ea typeface="微软雅黑" panose="020B0503020204020204" pitchFamily="34" charset="-122"/>
              </a:rPr>
              <a:t>中间</a:t>
            </a:r>
            <a:r>
              <a:rPr lang="zh-CN" altLang="en-US" sz="2400" dirty="0">
                <a:latin typeface="微软雅黑" panose="020B0503020204020204" pitchFamily="34" charset="-122"/>
                <a:ea typeface="微软雅黑" panose="020B0503020204020204" pitchFamily="34" charset="-122"/>
              </a:rPr>
              <a:t>件的支持</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思考</a:t>
            </a:r>
            <a:r>
              <a:rPr lang="zh-CN" altLang="en-US" sz="2400" dirty="0" smtClean="0">
                <a:latin typeface="微软雅黑" panose="020B0503020204020204" pitchFamily="34" charset="-122"/>
                <a:ea typeface="微软雅黑" panose="020B0503020204020204" pitchFamily="34" charset="-122"/>
              </a:rPr>
              <a:t>：你自己如何利用</a:t>
            </a:r>
            <a:r>
              <a:rPr lang="en-US" altLang="zh-CN" sz="2400" dirty="0" smtClean="0">
                <a:latin typeface="微软雅黑" panose="020B0503020204020204" pitchFamily="34" charset="-122"/>
                <a:ea typeface="微软雅黑" panose="020B0503020204020204" pitchFamily="34" charset="-122"/>
              </a:rPr>
              <a:t>Socket API</a:t>
            </a:r>
            <a:r>
              <a:rPr lang="zh-CN" altLang="en-US" sz="2400" dirty="0" smtClean="0">
                <a:latin typeface="微软雅黑" panose="020B0503020204020204" pitchFamily="34" charset="-122"/>
                <a:ea typeface="微软雅黑" panose="020B0503020204020204" pitchFamily="34" charset="-122"/>
              </a:rPr>
              <a:t>实现远程过程调用？</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140905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远程过程调用</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47518" y="1066862"/>
            <a:ext cx="8762770" cy="761980"/>
          </a:xfrm>
        </p:spPr>
        <p:txBody>
          <a:bodyPr/>
          <a:lstStyle/>
          <a:p>
            <a:pPr>
              <a:spcAft>
                <a:spcPts val="600"/>
              </a:spcAft>
              <a:buClr>
                <a:srgbClr val="FF0000"/>
              </a:buClr>
            </a:pPr>
            <a:r>
              <a:rPr lang="en-US" altLang="zh-CN" sz="2800" dirty="0" smtClean="0">
                <a:latin typeface="微软雅黑" panose="020B0503020204020204" pitchFamily="34" charset="-122"/>
                <a:ea typeface="微软雅黑" panose="020B0503020204020204" pitchFamily="34" charset="-122"/>
              </a:rPr>
              <a:t>RPC</a:t>
            </a:r>
            <a:r>
              <a:rPr lang="zh-CN" altLang="en-US" sz="2800" dirty="0" smtClean="0">
                <a:latin typeface="微软雅黑" panose="020B0503020204020204" pitchFamily="34" charset="-122"/>
                <a:ea typeface="微软雅黑" panose="020B0503020204020204" pitchFamily="34" charset="-122"/>
              </a:rPr>
              <a:t>一般采用同步调用方式</a:t>
            </a:r>
            <a:endParaRPr lang="en-US" altLang="zh-CN" sz="2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1265" y="1981238"/>
            <a:ext cx="8378732" cy="4171364"/>
          </a:xfrm>
          <a:prstGeom prst="rect">
            <a:avLst/>
          </a:prstGeom>
        </p:spPr>
      </p:pic>
    </p:spTree>
    <p:extLst>
      <p:ext uri="{BB962C8B-B14F-4D97-AF65-F5344CB8AC3E}">
        <p14:creationId xmlns:p14="http://schemas.microsoft.com/office/powerpoint/2010/main" val="46068318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远程</a:t>
            </a:r>
            <a:r>
              <a:rPr lang="zh-CN" altLang="en-US" sz="2500" b="1"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方法</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调用</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RMI</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47518" y="1066862"/>
            <a:ext cx="8762770" cy="5181464"/>
          </a:xfrm>
        </p:spPr>
        <p:txBody>
          <a:bodyPr/>
          <a:lstStyle/>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远程方法调用</a:t>
            </a:r>
            <a:r>
              <a:rPr lang="en-US" altLang="zh-CN" sz="2400" dirty="0" smtClean="0">
                <a:solidFill>
                  <a:srgbClr val="FF0000"/>
                </a:solidFill>
                <a:latin typeface="微软雅黑" panose="020B0503020204020204" pitchFamily="34" charset="-122"/>
                <a:ea typeface="微软雅黑" panose="020B0503020204020204" pitchFamily="34" charset="-122"/>
              </a:rPr>
              <a:t>(Remote </a:t>
            </a:r>
            <a:r>
              <a:rPr lang="en-US" altLang="zh-CN" sz="2400" dirty="0">
                <a:solidFill>
                  <a:srgbClr val="FF0000"/>
                </a:solidFill>
                <a:latin typeface="微软雅黑" panose="020B0503020204020204" pitchFamily="34" charset="-122"/>
                <a:ea typeface="微软雅黑" panose="020B0503020204020204" pitchFamily="34" charset="-122"/>
              </a:rPr>
              <a:t>Method </a:t>
            </a:r>
            <a:r>
              <a:rPr lang="en-US" altLang="zh-CN" sz="2400" dirty="0" smtClean="0">
                <a:solidFill>
                  <a:srgbClr val="FF0000"/>
                </a:solidFill>
                <a:latin typeface="微软雅黑" panose="020B0503020204020204" pitchFamily="34" charset="-122"/>
                <a:ea typeface="微软雅黑" panose="020B0503020204020204" pitchFamily="34" charset="-122"/>
              </a:rPr>
              <a:t>Invocation</a:t>
            </a:r>
            <a:r>
              <a:rPr lang="en-US" altLang="zh-CN" sz="2400" dirty="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RMI): </a:t>
            </a:r>
            <a:r>
              <a:rPr lang="zh-CN" altLang="en-US" sz="2400" dirty="0" smtClean="0">
                <a:latin typeface="微软雅黑" panose="020B0503020204020204" pitchFamily="34" charset="-122"/>
                <a:ea typeface="微软雅黑" panose="020B0503020204020204" pitchFamily="34" charset="-122"/>
              </a:rPr>
              <a:t>将面向对象的编程模型扩展到了分布式环境。</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RMI</a:t>
            </a:r>
            <a:r>
              <a:rPr lang="zh-CN" altLang="en-US" sz="2400" dirty="0" smtClean="0">
                <a:latin typeface="微软雅黑" panose="020B0503020204020204" pitchFamily="34" charset="-122"/>
                <a:ea typeface="微软雅黑" panose="020B0503020204020204" pitchFamily="34" charset="-122"/>
              </a:rPr>
              <a:t>使应用程序可以像调用本机上对象的方法一样调用远程主机中对象的</a:t>
            </a:r>
            <a:r>
              <a:rPr lang="zh-CN" altLang="en-US" sz="2400" dirty="0" smtClean="0">
                <a:solidFill>
                  <a:srgbClr val="FF0000"/>
                </a:solidFill>
                <a:latin typeface="微软雅黑" panose="020B0503020204020204" pitchFamily="34" charset="-122"/>
                <a:ea typeface="微软雅黑" panose="020B0503020204020204" pitchFamily="34" charset="-122"/>
              </a:rPr>
              <a:t>方法</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利用</a:t>
            </a:r>
            <a:r>
              <a:rPr lang="en-US" altLang="zh-CN" sz="2400" dirty="0" smtClean="0">
                <a:latin typeface="微软雅黑" panose="020B0503020204020204" pitchFamily="34" charset="-122"/>
                <a:ea typeface="微软雅黑" panose="020B0503020204020204" pitchFamily="34" charset="-122"/>
              </a:rPr>
              <a:t>RMI</a:t>
            </a:r>
            <a:r>
              <a:rPr lang="zh-CN" altLang="en-US" sz="2400" dirty="0" smtClean="0">
                <a:latin typeface="微软雅黑" panose="020B0503020204020204" pitchFamily="34" charset="-122"/>
                <a:ea typeface="微软雅黑" panose="020B0503020204020204" pitchFamily="34" charset="-122"/>
              </a:rPr>
              <a:t>调用一个远程对象方法时，参数可以是一个本地对象，也可以是另外一个远程对象</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可能存在于第三个节点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在整个系统范围内支持</a:t>
            </a:r>
            <a:r>
              <a:rPr lang="zh-CN" altLang="en-US" sz="2400" dirty="0" smtClean="0">
                <a:solidFill>
                  <a:srgbClr val="FF0000"/>
                </a:solidFill>
                <a:latin typeface="微软雅黑" panose="020B0503020204020204" pitchFamily="34" charset="-122"/>
                <a:ea typeface="微软雅黑" panose="020B0503020204020204" pitchFamily="34" charset="-122"/>
              </a:rPr>
              <a:t>垃圾回收</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实现</a:t>
            </a:r>
            <a:r>
              <a:rPr lang="en-US" altLang="zh-CN" sz="2400" dirty="0" smtClean="0">
                <a:latin typeface="微软雅黑" panose="020B0503020204020204" pitchFamily="34" charset="-122"/>
                <a:ea typeface="微软雅黑" panose="020B0503020204020204" pitchFamily="34" charset="-122"/>
              </a:rPr>
              <a:t>RMI</a:t>
            </a:r>
            <a:r>
              <a:rPr lang="zh-CN" altLang="en-US" sz="2400" dirty="0" smtClean="0">
                <a:latin typeface="微软雅黑" panose="020B0503020204020204" pitchFamily="34" charset="-122"/>
                <a:ea typeface="微软雅黑" panose="020B0503020204020204" pitchFamily="34" charset="-122"/>
              </a:rPr>
              <a:t>也必须</a:t>
            </a:r>
            <a:r>
              <a:rPr lang="zh-CN" altLang="en-US" sz="2400" dirty="0">
                <a:latin typeface="微软雅黑" panose="020B0503020204020204" pitchFamily="34" charset="-122"/>
                <a:ea typeface="微软雅黑" panose="020B0503020204020204" pitchFamily="34" charset="-122"/>
              </a:rPr>
              <a:t>要</a:t>
            </a:r>
            <a:r>
              <a:rPr lang="zh-CN" altLang="en-US" sz="2400" dirty="0" smtClean="0">
                <a:latin typeface="微软雅黑" panose="020B0503020204020204" pitchFamily="34" charset="-122"/>
                <a:ea typeface="微软雅黑" panose="020B0503020204020204" pitchFamily="34" charset="-122"/>
              </a:rPr>
              <a:t>有中间</a:t>
            </a:r>
            <a:r>
              <a:rPr lang="zh-CN" altLang="en-US" sz="2400" dirty="0">
                <a:latin typeface="微软雅黑" panose="020B0503020204020204" pitchFamily="34" charset="-122"/>
                <a:ea typeface="微软雅黑" panose="020B0503020204020204" pitchFamily="34" charset="-122"/>
              </a:rPr>
              <a:t>件的支持。</a:t>
            </a: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259628"/>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RPC/RMI</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中间件的作用</a:t>
            </a:r>
          </a:p>
        </p:txBody>
      </p:sp>
      <p:sp>
        <p:nvSpPr>
          <p:cNvPr id="2" name="内容占位符 1"/>
          <p:cNvSpPr>
            <a:spLocks noGrp="1"/>
          </p:cNvSpPr>
          <p:nvPr>
            <p:ph idx="1"/>
          </p:nvPr>
        </p:nvSpPr>
        <p:spPr>
          <a:xfrm>
            <a:off x="209962" y="1143060"/>
            <a:ext cx="8762770" cy="5181464"/>
          </a:xfrm>
        </p:spPr>
        <p:txBody>
          <a:body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定义并利用</a:t>
            </a:r>
            <a:r>
              <a:rPr lang="en-US" altLang="zh-CN" sz="2400" dirty="0" smtClean="0">
                <a:latin typeface="微软雅黑" panose="020B0503020204020204" pitchFamily="34" charset="-122"/>
                <a:ea typeface="微软雅黑" panose="020B0503020204020204" pitchFamily="34" charset="-122"/>
              </a:rPr>
              <a:t>Socket</a:t>
            </a:r>
            <a:r>
              <a:rPr lang="zh-CN" altLang="en-US" sz="2400" dirty="0" smtClean="0">
                <a:latin typeface="微软雅黑" panose="020B0503020204020204" pitchFamily="34" charset="-122"/>
                <a:ea typeface="微软雅黑" panose="020B0503020204020204" pitchFamily="34" charset="-122"/>
              </a:rPr>
              <a:t>服务接口实现了一套调用者和被调用者之间的通信协议。（</a:t>
            </a:r>
            <a:r>
              <a:rPr lang="zh-CN" altLang="en-US" sz="2400" dirty="0" smtClean="0">
                <a:solidFill>
                  <a:srgbClr val="FF0000"/>
                </a:solidFill>
                <a:latin typeface="微软雅黑" panose="020B0503020204020204" pitchFamily="34" charset="-122"/>
                <a:ea typeface="微软雅黑" panose="020B0503020204020204" pitchFamily="34" charset="-122"/>
              </a:rPr>
              <a:t>远程过程调用协议</a:t>
            </a:r>
            <a:r>
              <a:rPr lang="zh-CN" altLang="en-US" sz="2400" dirty="0" smtClean="0">
                <a:latin typeface="微软雅黑" panose="020B0503020204020204" pitchFamily="34" charset="-122"/>
                <a:ea typeface="微软雅黑" panose="020B0503020204020204" pitchFamily="34" charset="-122"/>
              </a:rPr>
              <a:t>），例如</a:t>
            </a:r>
            <a:r>
              <a:rPr lang="en-US" altLang="zh-CN" sz="2400" dirty="0" smtClean="0">
                <a:latin typeface="微软雅黑" panose="020B0503020204020204" pitchFamily="34" charset="-122"/>
                <a:ea typeface="微软雅黑" panose="020B0503020204020204" pitchFamily="34" charset="-122"/>
              </a:rPr>
              <a:t>Java RMI</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Java </a:t>
            </a:r>
            <a:r>
              <a:rPr lang="en-US" altLang="zh-CN" sz="2400" dirty="0">
                <a:latin typeface="微软雅黑" panose="020B0503020204020204" pitchFamily="34" charset="-122"/>
                <a:ea typeface="微软雅黑" panose="020B0503020204020204" pitchFamily="34" charset="-122"/>
              </a:rPr>
              <a:t>Remote Method Protocol (JRMP)</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实现</a:t>
            </a:r>
            <a:r>
              <a:rPr lang="zh-CN" altLang="en-US" sz="2400" dirty="0" smtClean="0">
                <a:latin typeface="微软雅黑" panose="020B0503020204020204" pitchFamily="34" charset="-122"/>
                <a:ea typeface="微软雅黑" panose="020B0503020204020204" pitchFamily="34" charset="-122"/>
              </a:rPr>
              <a:t>了过程参数的</a:t>
            </a:r>
            <a:r>
              <a:rPr lang="zh-CN" altLang="en-US" sz="2400" dirty="0" smtClean="0">
                <a:solidFill>
                  <a:srgbClr val="FF0000"/>
                </a:solidFill>
                <a:latin typeface="微软雅黑" panose="020B0503020204020204" pitchFamily="34" charset="-122"/>
                <a:ea typeface="微软雅黑" panose="020B0503020204020204" pitchFamily="34" charset="-122"/>
              </a:rPr>
              <a:t>序列化</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反序列化</a:t>
            </a:r>
            <a:r>
              <a:rPr lang="zh-CN" altLang="en-US" sz="2400" dirty="0" smtClean="0">
                <a:latin typeface="微软雅黑" panose="020B0503020204020204" pitchFamily="34" charset="-122"/>
                <a:ea typeface="微软雅黑" panose="020B0503020204020204" pitchFamily="34" charset="-122"/>
              </a:rPr>
              <a:t>；过程运算结果的序列化、反序列化。</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通信过程中的</a:t>
            </a:r>
            <a:r>
              <a:rPr lang="zh-CN" altLang="en-US" sz="2400" dirty="0" smtClean="0">
                <a:solidFill>
                  <a:srgbClr val="FF0000"/>
                </a:solidFill>
                <a:latin typeface="微软雅黑" panose="020B0503020204020204" pitchFamily="34" charset="-122"/>
                <a:ea typeface="微软雅黑" panose="020B0503020204020204" pitchFamily="34" charset="-122"/>
              </a:rPr>
              <a:t>错误处理</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过程服务进程</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或远程对象</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的</a:t>
            </a:r>
            <a:r>
              <a:rPr lang="zh-CN" altLang="en-US" sz="2400" dirty="0" smtClean="0">
                <a:solidFill>
                  <a:srgbClr val="FF0000"/>
                </a:solidFill>
                <a:latin typeface="微软雅黑" panose="020B0503020204020204" pitchFamily="34" charset="-122"/>
                <a:ea typeface="微软雅黑" panose="020B0503020204020204" pitchFamily="34" charset="-122"/>
              </a:rPr>
              <a:t>集中注册与发现（</a:t>
            </a:r>
            <a:r>
              <a:rPr lang="zh-CN" altLang="en-US" sz="2400" dirty="0">
                <a:solidFill>
                  <a:srgbClr val="FF0000"/>
                </a:solidFill>
                <a:latin typeface="微软雅黑" panose="020B0503020204020204" pitchFamily="34" charset="-122"/>
                <a:ea typeface="微软雅黑" panose="020B0503020204020204" pitchFamily="34" charset="-122"/>
              </a:rPr>
              <a:t>目录</a:t>
            </a:r>
            <a:r>
              <a:rPr lang="zh-CN" altLang="en-US" sz="2400" dirty="0" smtClean="0">
                <a:solidFill>
                  <a:srgbClr val="FF0000"/>
                </a:solidFill>
                <a:latin typeface="微软雅黑" panose="020B0503020204020204" pitchFamily="34" charset="-122"/>
                <a:ea typeface="微软雅黑" panose="020B0503020204020204" pitchFamily="34" charset="-122"/>
              </a:rPr>
              <a:t>服务）</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远程对象的生命周期管理</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在服务端支持并发访问。（多采用多线程技术）</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5191039"/>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主要内容</a:t>
            </a:r>
          </a:p>
        </p:txBody>
      </p:sp>
      <p:sp>
        <p:nvSpPr>
          <p:cNvPr id="2" name="内容占位符 1"/>
          <p:cNvSpPr>
            <a:spLocks noGrp="1"/>
          </p:cNvSpPr>
          <p:nvPr>
            <p:ph idx="1"/>
          </p:nvPr>
        </p:nvSpPr>
        <p:spPr>
          <a:xfrm>
            <a:off x="228830" y="1143060"/>
            <a:ext cx="8762770" cy="5181464"/>
          </a:xfrm>
        </p:spPr>
        <p:txBody>
          <a:bodyPr/>
          <a:lstStyle/>
          <a:p>
            <a:pPr marL="0" indent="0">
              <a:spcAft>
                <a:spcPts val="1200"/>
              </a:spcAft>
              <a:buClr>
                <a:srgbClr val="FF0000"/>
              </a:buClr>
              <a:buNone/>
            </a:pPr>
            <a:r>
              <a:rPr lang="zh-CN" altLang="en-US" dirty="0" smtClean="0">
                <a:solidFill>
                  <a:srgbClr val="0033CC"/>
                </a:solidFill>
                <a:latin typeface="微软雅黑" panose="020B0503020204020204" pitchFamily="34" charset="-122"/>
                <a:ea typeface="微软雅黑" panose="020B0503020204020204" pitchFamily="34" charset="-122"/>
              </a:rPr>
              <a:t>主要内容</a:t>
            </a:r>
            <a:endParaRPr lang="en-US" altLang="zh-CN" sz="2800" dirty="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a:latin typeface="微软雅黑" panose="020B0503020204020204" pitchFamily="34" charset="-122"/>
                <a:ea typeface="微软雅黑" panose="020B0503020204020204" pitchFamily="34" charset="-122"/>
              </a:rPr>
              <a:t>底层</a:t>
            </a:r>
            <a:r>
              <a:rPr lang="zh-CN" altLang="en-US" sz="2800" dirty="0" smtClean="0">
                <a:latin typeface="微软雅黑" panose="020B0503020204020204" pitchFamily="34" charset="-122"/>
                <a:ea typeface="微软雅黑" panose="020B0503020204020204" pitchFamily="34" charset="-122"/>
              </a:rPr>
              <a:t>通信技术</a:t>
            </a:r>
            <a:endParaRPr lang="en-US" altLang="zh-CN" sz="28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基于</a:t>
            </a:r>
            <a:r>
              <a:rPr lang="en-US" altLang="zh-CN" sz="2400" dirty="0" smtClean="0">
                <a:latin typeface="微软雅黑" panose="020B0503020204020204" pitchFamily="34" charset="-122"/>
                <a:ea typeface="微软雅黑" panose="020B0503020204020204" pitchFamily="34" charset="-122"/>
              </a:rPr>
              <a:t>TCP</a:t>
            </a:r>
            <a:r>
              <a:rPr lang="zh-CN" altLang="en-US" sz="2400" dirty="0" smtClean="0">
                <a:latin typeface="微软雅黑" panose="020B0503020204020204" pitchFamily="34" charset="-122"/>
                <a:ea typeface="微软雅黑" panose="020B0503020204020204" pitchFamily="34" charset="-122"/>
              </a:rPr>
              <a:t>的点对点通信技术</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 基于</a:t>
            </a:r>
            <a:r>
              <a:rPr lang="en-US" altLang="zh-CN" sz="2400" dirty="0" smtClean="0">
                <a:latin typeface="微软雅黑" panose="020B0503020204020204" pitchFamily="34" charset="-122"/>
                <a:ea typeface="微软雅黑" panose="020B0503020204020204" pitchFamily="34" charset="-122"/>
              </a:rPr>
              <a:t>UDP</a:t>
            </a:r>
            <a:r>
              <a:rPr lang="zh-CN" altLang="en-US" sz="2400" dirty="0" smtClean="0">
                <a:latin typeface="微软雅黑" panose="020B0503020204020204" pitchFamily="34" charset="-122"/>
                <a:ea typeface="微软雅黑" panose="020B0503020204020204" pitchFamily="34" charset="-122"/>
              </a:rPr>
              <a:t>的点对点通信技术</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并发服务技术</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上层通信技术</a:t>
            </a:r>
            <a:endParaRPr lang="en-US" altLang="zh-CN" sz="28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 远程过程调用</a:t>
            </a:r>
            <a:r>
              <a:rPr lang="en-US" altLang="zh-CN" sz="2400" dirty="0" smtClean="0">
                <a:latin typeface="微软雅黑" panose="020B0503020204020204" pitchFamily="34" charset="-122"/>
                <a:ea typeface="微软雅黑" panose="020B0503020204020204" pitchFamily="34" charset="-122"/>
              </a:rPr>
              <a:t>RPC/</a:t>
            </a:r>
            <a:r>
              <a:rPr lang="zh-CN" altLang="en-US" sz="2400" dirty="0" smtClean="0">
                <a:latin typeface="微软雅黑" panose="020B0503020204020204" pitchFamily="34" charset="-122"/>
                <a:ea typeface="微软雅黑" panose="020B0503020204020204" pitchFamily="34" charset="-122"/>
              </a:rPr>
              <a:t>远程方法调用</a:t>
            </a:r>
            <a:r>
              <a:rPr lang="en-US" altLang="zh-CN" sz="2400" dirty="0" smtClean="0">
                <a:latin typeface="微软雅黑" panose="020B0503020204020204" pitchFamily="34" charset="-122"/>
                <a:ea typeface="微软雅黑" panose="020B0503020204020204" pitchFamily="34" charset="-122"/>
              </a:rPr>
              <a:t>RMI</a:t>
            </a:r>
          </a:p>
          <a:p>
            <a:pPr lvl="1">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 基于消息队列的通信技术</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WebService</a:t>
            </a:r>
            <a:r>
              <a:rPr lang="zh-CN" altLang="en-US" sz="2400" dirty="0" smtClean="0">
                <a:latin typeface="微软雅黑" panose="020B0503020204020204" pitchFamily="34" charset="-122"/>
                <a:ea typeface="微软雅黑" panose="020B0503020204020204" pitchFamily="34" charset="-122"/>
              </a:rPr>
              <a:t>技术</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77349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RPC/RMI</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中间件的实现原理</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RPC/RMI</a:t>
            </a:r>
            <a:r>
              <a:rPr lang="zh-CN" altLang="en-US" sz="2400" dirty="0">
                <a:latin typeface="微软雅黑" panose="020B0503020204020204" pitchFamily="34" charset="-122"/>
                <a:ea typeface="微软雅黑" panose="020B0503020204020204" pitchFamily="34" charset="-122"/>
              </a:rPr>
              <a:t>中间</a:t>
            </a:r>
            <a:r>
              <a:rPr lang="zh-CN" altLang="en-US" sz="2400" dirty="0" smtClean="0">
                <a:latin typeface="微软雅黑" panose="020B0503020204020204" pitchFamily="34" charset="-122"/>
                <a:ea typeface="微软雅黑" panose="020B0503020204020204" pitchFamily="34" charset="-122"/>
              </a:rPr>
              <a:t>件在调用者进程中植入</a:t>
            </a:r>
            <a:r>
              <a:rPr lang="en-US" altLang="zh-CN" sz="2400" dirty="0" smtClean="0">
                <a:solidFill>
                  <a:srgbClr val="FF0000"/>
                </a:solidFill>
                <a:latin typeface="微软雅黑" panose="020B0503020204020204" pitchFamily="34" charset="-122"/>
                <a:ea typeface="微软雅黑" panose="020B0503020204020204" pitchFamily="34" charset="-122"/>
              </a:rPr>
              <a:t>stub</a:t>
            </a:r>
            <a:r>
              <a:rPr lang="zh-CN" altLang="en-US" sz="2400" dirty="0" smtClean="0">
                <a:latin typeface="微软雅黑" panose="020B0503020204020204" pitchFamily="34" charset="-122"/>
                <a:ea typeface="微软雅黑" panose="020B0503020204020204" pitchFamily="34" charset="-122"/>
              </a:rPr>
              <a:t>模块，</a:t>
            </a:r>
            <a:r>
              <a:rPr lang="en-US" altLang="zh-CN" sz="2400" dirty="0" smtClean="0">
                <a:latin typeface="微软雅黑" panose="020B0503020204020204" pitchFamily="34" charset="-122"/>
                <a:ea typeface="微软雅黑" panose="020B0503020204020204" pitchFamily="34" charset="-122"/>
              </a:rPr>
              <a:t>stub</a:t>
            </a:r>
            <a:r>
              <a:rPr lang="zh-CN" altLang="en-US" sz="2400" dirty="0" smtClean="0">
                <a:latin typeface="微软雅黑" panose="020B0503020204020204" pitchFamily="34" charset="-122"/>
                <a:ea typeface="微软雅黑" panose="020B0503020204020204" pitchFamily="34" charset="-122"/>
              </a:rPr>
              <a:t>模块作为远程过程的本地代理，并且暴露与远程过程相同的接口。</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a:latin typeface="微软雅黑" panose="020B0503020204020204" pitchFamily="34" charset="-122"/>
                <a:ea typeface="微软雅黑" panose="020B0503020204020204" pitchFamily="34" charset="-122"/>
              </a:rPr>
              <a:t>RPC/RMI</a:t>
            </a:r>
            <a:r>
              <a:rPr lang="zh-CN" altLang="en-US" sz="2400" dirty="0">
                <a:latin typeface="微软雅黑" panose="020B0503020204020204" pitchFamily="34" charset="-122"/>
                <a:ea typeface="微软雅黑" panose="020B0503020204020204" pitchFamily="34" charset="-122"/>
              </a:rPr>
              <a:t>中间件</a:t>
            </a:r>
            <a:r>
              <a:rPr lang="zh-CN" altLang="en-US" sz="2400" dirty="0" smtClean="0">
                <a:latin typeface="微软雅黑" panose="020B0503020204020204" pitchFamily="34" charset="-122"/>
                <a:ea typeface="微软雅黑" panose="020B0503020204020204" pitchFamily="34" charset="-122"/>
              </a:rPr>
              <a:t>在被调用</a:t>
            </a:r>
            <a:r>
              <a:rPr lang="zh-CN" altLang="en-US" sz="2400" dirty="0">
                <a:latin typeface="微软雅黑" panose="020B0503020204020204" pitchFamily="34" charset="-122"/>
                <a:ea typeface="微软雅黑" panose="020B0503020204020204" pitchFamily="34" charset="-122"/>
              </a:rPr>
              <a:t>者进程中</a:t>
            </a:r>
            <a:r>
              <a:rPr lang="zh-CN" altLang="en-US" sz="2400" dirty="0" smtClean="0">
                <a:latin typeface="微软雅黑" panose="020B0503020204020204" pitchFamily="34" charset="-122"/>
                <a:ea typeface="微软雅黑" panose="020B0503020204020204" pitchFamily="34" charset="-122"/>
              </a:rPr>
              <a:t>植入</a:t>
            </a:r>
            <a:r>
              <a:rPr lang="en-US" altLang="zh-CN" sz="2400" dirty="0" smtClean="0">
                <a:solidFill>
                  <a:srgbClr val="FF0000"/>
                </a:solidFill>
                <a:latin typeface="微软雅黑" panose="020B0503020204020204" pitchFamily="34" charset="-122"/>
                <a:ea typeface="微软雅黑" panose="020B0503020204020204" pitchFamily="34" charset="-122"/>
              </a:rPr>
              <a:t>skeleton</a:t>
            </a:r>
            <a:r>
              <a:rPr lang="zh-CN" altLang="en-US" sz="2400" dirty="0" smtClean="0">
                <a:latin typeface="微软雅黑" panose="020B0503020204020204" pitchFamily="34" charset="-122"/>
                <a:ea typeface="微软雅黑" panose="020B0503020204020204" pitchFamily="34" charset="-122"/>
              </a:rPr>
              <a:t>模块，</a:t>
            </a:r>
            <a:r>
              <a:rPr lang="en-US" altLang="zh-CN" sz="2400" dirty="0" smtClean="0">
                <a:solidFill>
                  <a:srgbClr val="FF0000"/>
                </a:solidFill>
                <a:latin typeface="微软雅黑" panose="020B0503020204020204" pitchFamily="34" charset="-122"/>
                <a:ea typeface="微软雅黑" panose="020B0503020204020204" pitchFamily="34" charset="-122"/>
              </a:rPr>
              <a:t> skeleton</a:t>
            </a:r>
            <a:r>
              <a:rPr lang="zh-CN" altLang="en-US" sz="2400" dirty="0" smtClean="0">
                <a:latin typeface="微软雅黑" panose="020B0503020204020204" pitchFamily="34" charset="-122"/>
                <a:ea typeface="微软雅黑" panose="020B0503020204020204" pitchFamily="34" charset="-122"/>
              </a:rPr>
              <a:t>作为调用者在远程主机中的代理。</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a:solidFill>
                  <a:srgbClr val="FF0000"/>
                </a:solidFill>
                <a:latin typeface="微软雅黑" panose="020B0503020204020204" pitchFamily="34" charset="-122"/>
                <a:ea typeface="微软雅黑" panose="020B0503020204020204" pitchFamily="34" charset="-122"/>
              </a:rPr>
              <a:t>stub</a:t>
            </a:r>
            <a:r>
              <a:rPr lang="zh-CN" altLang="en-US" sz="2400" dirty="0" smtClean="0">
                <a:latin typeface="微软雅黑" panose="020B0503020204020204" pitchFamily="34" charset="-122"/>
                <a:ea typeface="微软雅黑" panose="020B0503020204020204" pitchFamily="34" charset="-122"/>
              </a:rPr>
              <a:t>模块与</a:t>
            </a:r>
            <a:r>
              <a:rPr lang="en-US" altLang="zh-CN" sz="2400" dirty="0">
                <a:solidFill>
                  <a:srgbClr val="FF0000"/>
                </a:solidFill>
                <a:latin typeface="微软雅黑" panose="020B0503020204020204" pitchFamily="34" charset="-122"/>
                <a:ea typeface="微软雅黑" panose="020B0503020204020204" pitchFamily="34" charset="-122"/>
              </a:rPr>
              <a:t>skeleton</a:t>
            </a:r>
            <a:r>
              <a:rPr lang="zh-CN" altLang="en-US" sz="2400" dirty="0" smtClean="0">
                <a:latin typeface="微软雅黑" panose="020B0503020204020204" pitchFamily="34" charset="-122"/>
                <a:ea typeface="微软雅黑" panose="020B0503020204020204" pitchFamily="34" charset="-122"/>
              </a:rPr>
              <a:t>模块利用</a:t>
            </a:r>
            <a:r>
              <a:rPr lang="en-US" altLang="zh-CN" sz="2400" dirty="0" smtClean="0">
                <a:latin typeface="微软雅黑" panose="020B0503020204020204" pitchFamily="34" charset="-122"/>
                <a:ea typeface="微软雅黑" panose="020B0503020204020204" pitchFamily="34" charset="-122"/>
              </a:rPr>
              <a:t>Socket</a:t>
            </a:r>
            <a:r>
              <a:rPr lang="zh-CN" altLang="en-US" sz="2400" dirty="0" smtClean="0">
                <a:latin typeface="微软雅黑" panose="020B0503020204020204" pitchFamily="34" charset="-122"/>
                <a:ea typeface="微软雅黑" panose="020B0503020204020204" pitchFamily="34" charset="-122"/>
              </a:rPr>
              <a:t>进行通信。</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a:solidFill>
                  <a:srgbClr val="FF0000"/>
                </a:solidFill>
                <a:latin typeface="微软雅黑" panose="020B0503020204020204" pitchFamily="34" charset="-122"/>
                <a:ea typeface="微软雅黑" panose="020B0503020204020204" pitchFamily="34" charset="-122"/>
              </a:rPr>
              <a:t>skeleton</a:t>
            </a:r>
            <a:r>
              <a:rPr lang="zh-CN" altLang="en-US" sz="2400" dirty="0" smtClean="0">
                <a:latin typeface="微软雅黑" panose="020B0503020204020204" pitchFamily="34" charset="-122"/>
                <a:ea typeface="微软雅黑" panose="020B0503020204020204" pitchFamily="34" charset="-122"/>
              </a:rPr>
              <a:t>模块相当于</a:t>
            </a:r>
            <a:r>
              <a:rPr lang="en-US" altLang="zh-CN" sz="2400" dirty="0" smtClean="0">
                <a:latin typeface="微软雅黑" panose="020B0503020204020204" pitchFamily="34" charset="-122"/>
                <a:ea typeface="微软雅黑" panose="020B0503020204020204" pitchFamily="34" charset="-122"/>
              </a:rPr>
              <a:t>Client-Server</a:t>
            </a:r>
            <a:r>
              <a:rPr lang="zh-CN" altLang="en-US" sz="2400" dirty="0" smtClean="0">
                <a:latin typeface="微软雅黑" panose="020B0503020204020204" pitchFamily="34" charset="-122"/>
                <a:ea typeface="微软雅黑" panose="020B0503020204020204" pitchFamily="34" charset="-122"/>
              </a:rPr>
              <a:t>通信模式中的服务器端，要先于客户端运行，并且在某个</a:t>
            </a:r>
            <a:r>
              <a:rPr lang="en-US" altLang="zh-CN" sz="2400" dirty="0" smtClean="0">
                <a:latin typeface="微软雅黑" panose="020B0503020204020204" pitchFamily="34" charset="-122"/>
                <a:ea typeface="微软雅黑" panose="020B0503020204020204" pitchFamily="34" charset="-122"/>
              </a:rPr>
              <a:t>Socket</a:t>
            </a:r>
            <a:r>
              <a:rPr lang="zh-CN" altLang="en-US" sz="2400" dirty="0" smtClean="0">
                <a:latin typeface="微软雅黑" panose="020B0503020204020204" pitchFamily="34" charset="-122"/>
                <a:ea typeface="微软雅黑" panose="020B0503020204020204" pitchFamily="34" charset="-122"/>
              </a:rPr>
              <a:t>端口进行监听。</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1689929"/>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RPC/RMI</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中间件的实现原理</a:t>
            </a:r>
          </a:p>
        </p:txBody>
      </p:sp>
      <p:pic>
        <p:nvPicPr>
          <p:cNvPr id="4" name="图片 3"/>
          <p:cNvPicPr>
            <a:picLocks noChangeAspect="1"/>
          </p:cNvPicPr>
          <p:nvPr/>
        </p:nvPicPr>
        <p:blipFill>
          <a:blip r:embed="rId3"/>
          <a:stretch>
            <a:fillRect/>
          </a:stretch>
        </p:blipFill>
        <p:spPr>
          <a:xfrm>
            <a:off x="76194" y="1295456"/>
            <a:ext cx="8915406" cy="4961789"/>
          </a:xfrm>
          <a:prstGeom prst="rect">
            <a:avLst/>
          </a:prstGeom>
        </p:spPr>
      </p:pic>
    </p:spTree>
    <p:extLst>
      <p:ext uri="{BB962C8B-B14F-4D97-AF65-F5344CB8AC3E}">
        <p14:creationId xmlns:p14="http://schemas.microsoft.com/office/powerpoint/2010/main" val="1167564309"/>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22</a:t>
            </a:fld>
            <a:endParaRPr lang="en-US"/>
          </a:p>
        </p:txBody>
      </p:sp>
      <p:sp>
        <p:nvSpPr>
          <p:cNvPr id="5" name="Rectangle 4"/>
          <p:cNvSpPr/>
          <p:nvPr/>
        </p:nvSpPr>
        <p:spPr>
          <a:xfrm>
            <a:off x="762100" y="1828842"/>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867970" y="2301048"/>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867971" y="3166895"/>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0" name="Bent Arrow 9"/>
          <p:cNvSpPr/>
          <p:nvPr/>
        </p:nvSpPr>
        <p:spPr>
          <a:xfrm rot="5400000">
            <a:off x="3343348" y="2769374"/>
            <a:ext cx="453154" cy="453154"/>
          </a:xfrm>
          <a:prstGeom prst="ben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dirty="0">
              <a:solidFill>
                <a:schemeClr val="tx1"/>
              </a:solidFill>
              <a:latin typeface="+mn-lt"/>
            </a:endParaRPr>
          </a:p>
        </p:txBody>
      </p:sp>
      <p:sp>
        <p:nvSpPr>
          <p:cNvPr id="11"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288918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
        <p:nvSpPr>
          <p:cNvPr id="5" name="Rectangle 4"/>
          <p:cNvSpPr/>
          <p:nvPr/>
        </p:nvSpPr>
        <p:spPr>
          <a:xfrm>
            <a:off x="685902" y="1981238"/>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791772" y="2453444"/>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791773" y="3319291"/>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791772" y="444661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8" name="Folded Corner 7"/>
          <p:cNvSpPr/>
          <p:nvPr/>
        </p:nvSpPr>
        <p:spPr>
          <a:xfrm>
            <a:off x="903357" y="3772028"/>
            <a:ext cx="2823521" cy="458153"/>
          </a:xfrm>
          <a:prstGeom prst="foldedCorner">
            <a:avLst>
              <a:gd name="adj" fmla="val 33976"/>
            </a:avLst>
          </a:prstGeom>
          <a:solidFill>
            <a:srgbClr val="FFFF99"/>
          </a:solidFill>
          <a:ln w="28575">
            <a:solidFill>
              <a:schemeClr val="tx1"/>
            </a:solidFill>
          </a:ln>
        </p:spPr>
        <p:txBody>
          <a:bodyPr wrap="square">
            <a:spAutoFit/>
          </a:bodyPr>
          <a:lstStyle/>
          <a:p>
            <a:pPr algn="l" defTabSz="228600"/>
            <a:r>
              <a:rPr lang="en-US" b="0" dirty="0">
                <a:solidFill>
                  <a:srgbClr val="000000"/>
                </a:solidFill>
                <a:latin typeface="Arial" charset="0"/>
                <a:ea typeface="Arial" charset="0"/>
                <a:cs typeface="Arial" charset="0"/>
              </a:rPr>
              <a:t>proc: add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3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5</a:t>
            </a:r>
          </a:p>
        </p:txBody>
      </p:sp>
      <p:sp>
        <p:nvSpPr>
          <p:cNvPr id="16" name="Right Arrow 15"/>
          <p:cNvSpPr/>
          <p:nvPr/>
        </p:nvSpPr>
        <p:spPr>
          <a:xfrm rot="5400000">
            <a:off x="2533398" y="4347556"/>
            <a:ext cx="539842"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2"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3433093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308" y="2133634"/>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563178" y="260584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563179" y="3471687"/>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563178" y="459900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962549" y="2133634"/>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7" name="Rectangle 16"/>
          <p:cNvSpPr/>
          <p:nvPr/>
        </p:nvSpPr>
        <p:spPr>
          <a:xfrm>
            <a:off x="5068419" y="459900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8" name="Folded Corner 7"/>
          <p:cNvSpPr/>
          <p:nvPr/>
        </p:nvSpPr>
        <p:spPr>
          <a:xfrm>
            <a:off x="666241" y="4954549"/>
            <a:ext cx="2823521" cy="458153"/>
          </a:xfrm>
          <a:prstGeom prst="foldedCorner">
            <a:avLst>
              <a:gd name="adj" fmla="val 33976"/>
            </a:avLst>
          </a:prstGeom>
          <a:solidFill>
            <a:srgbClr val="FFFF99"/>
          </a:solidFill>
          <a:ln w="28575">
            <a:solidFill>
              <a:schemeClr val="tx1"/>
            </a:solidFill>
          </a:ln>
        </p:spPr>
        <p:txBody>
          <a:bodyPr wrap="square">
            <a:spAutoFit/>
          </a:bodyPr>
          <a:lstStyle/>
          <a:p>
            <a:pPr algn="l" defTabSz="228600"/>
            <a:r>
              <a:rPr lang="en-US" b="0" dirty="0">
                <a:solidFill>
                  <a:srgbClr val="000000"/>
                </a:solidFill>
                <a:latin typeface="Arial" charset="0"/>
                <a:ea typeface="Arial" charset="0"/>
                <a:cs typeface="Arial" charset="0"/>
              </a:rPr>
              <a:t>proc: add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3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5</a:t>
            </a:r>
          </a:p>
        </p:txBody>
      </p:sp>
      <p:sp>
        <p:nvSpPr>
          <p:cNvPr id="16" name="Right Arrow 15"/>
          <p:cNvSpPr/>
          <p:nvPr/>
        </p:nvSpPr>
        <p:spPr>
          <a:xfrm>
            <a:off x="3578137" y="4954549"/>
            <a:ext cx="1132885"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3"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1346275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7636" y="2118616"/>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533506" y="2590822"/>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533507" y="3456669"/>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533506" y="4583988"/>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932877" y="2118616"/>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4" name="Rectangle 13"/>
          <p:cNvSpPr/>
          <p:nvPr/>
        </p:nvSpPr>
        <p:spPr>
          <a:xfrm>
            <a:off x="5038748" y="3456669"/>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a:t>
            </a:r>
            <a:r>
              <a:rPr lang="en-US" altLang="zh-CN" dirty="0" smtClean="0">
                <a:solidFill>
                  <a:schemeClr val="tx1"/>
                </a:solidFill>
                <a:latin typeface="+mn-lt"/>
              </a:rPr>
              <a:t>skeleton</a:t>
            </a:r>
            <a:r>
              <a:rPr lang="en-US" dirty="0" smtClean="0">
                <a:solidFill>
                  <a:schemeClr val="tx1"/>
                </a:solidFill>
                <a:latin typeface="+mn-lt"/>
              </a:rPr>
              <a:t> </a:t>
            </a:r>
            <a:r>
              <a:rPr lang="en-US" dirty="0">
                <a:solidFill>
                  <a:schemeClr val="tx1"/>
                </a:solidFill>
                <a:latin typeface="+mn-lt"/>
              </a:rPr>
              <a:t>(RPC library)</a:t>
            </a:r>
          </a:p>
        </p:txBody>
      </p:sp>
      <p:sp>
        <p:nvSpPr>
          <p:cNvPr id="17" name="Rectangle 16"/>
          <p:cNvSpPr/>
          <p:nvPr/>
        </p:nvSpPr>
        <p:spPr>
          <a:xfrm>
            <a:off x="5038747" y="4583988"/>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8" name="Folded Corner 7"/>
          <p:cNvSpPr/>
          <p:nvPr/>
        </p:nvSpPr>
        <p:spPr>
          <a:xfrm>
            <a:off x="5143758" y="4963807"/>
            <a:ext cx="2823521" cy="458153"/>
          </a:xfrm>
          <a:prstGeom prst="foldedCorner">
            <a:avLst>
              <a:gd name="adj" fmla="val 33976"/>
            </a:avLst>
          </a:prstGeom>
          <a:solidFill>
            <a:srgbClr val="FFFF99"/>
          </a:solidFill>
          <a:ln w="28575">
            <a:solidFill>
              <a:schemeClr val="tx1"/>
            </a:solidFill>
          </a:ln>
        </p:spPr>
        <p:txBody>
          <a:bodyPr wrap="square">
            <a:spAutoFit/>
          </a:bodyPr>
          <a:lstStyle/>
          <a:p>
            <a:pPr algn="l" defTabSz="228600"/>
            <a:r>
              <a:rPr lang="en-US" b="0" dirty="0">
                <a:solidFill>
                  <a:srgbClr val="000000"/>
                </a:solidFill>
                <a:latin typeface="Arial" charset="0"/>
                <a:ea typeface="Arial" charset="0"/>
                <a:cs typeface="Arial" charset="0"/>
              </a:rPr>
              <a:t>proc: add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3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5</a:t>
            </a:r>
          </a:p>
        </p:txBody>
      </p:sp>
      <p:sp>
        <p:nvSpPr>
          <p:cNvPr id="16" name="Right Arrow 15"/>
          <p:cNvSpPr/>
          <p:nvPr/>
        </p:nvSpPr>
        <p:spPr>
          <a:xfrm rot="16200000">
            <a:off x="6804792" y="4461588"/>
            <a:ext cx="527419"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5"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258382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110" y="2057436"/>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486980" y="2529642"/>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486981" y="3395489"/>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486980" y="4522808"/>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886351" y="2057436"/>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4992221" y="2529642"/>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b="0" dirty="0">
                <a:solidFill>
                  <a:schemeClr val="tx1"/>
                </a:solidFill>
              </a:rPr>
              <a:t>Implementation of add</a:t>
            </a:r>
            <a:endParaRPr lang="en-US" b="0" dirty="0">
              <a:solidFill>
                <a:schemeClr val="tx1"/>
              </a:solidFill>
              <a:latin typeface="+mn-lt"/>
            </a:endParaRPr>
          </a:p>
        </p:txBody>
      </p:sp>
      <p:sp>
        <p:nvSpPr>
          <p:cNvPr id="14" name="Rectangle 13"/>
          <p:cNvSpPr/>
          <p:nvPr/>
        </p:nvSpPr>
        <p:spPr>
          <a:xfrm>
            <a:off x="4992222" y="3395489"/>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smtClean="0">
                <a:solidFill>
                  <a:schemeClr val="tx1"/>
                </a:solidFill>
                <a:latin typeface="+mn-lt"/>
              </a:rPr>
              <a:t>(</a:t>
            </a:r>
            <a:r>
              <a:rPr lang="en-US" dirty="0">
                <a:solidFill>
                  <a:schemeClr val="tx1"/>
                </a:solidFill>
                <a:latin typeface="+mn-lt"/>
              </a:rPr>
              <a:t>RPC library)</a:t>
            </a:r>
          </a:p>
        </p:txBody>
      </p:sp>
      <p:sp>
        <p:nvSpPr>
          <p:cNvPr id="17" name="Rectangle 16"/>
          <p:cNvSpPr/>
          <p:nvPr/>
        </p:nvSpPr>
        <p:spPr>
          <a:xfrm>
            <a:off x="4992221" y="4522808"/>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15" name="Folded Corner 14"/>
          <p:cNvSpPr/>
          <p:nvPr/>
        </p:nvSpPr>
        <p:spPr>
          <a:xfrm>
            <a:off x="5097232" y="3848227"/>
            <a:ext cx="2823521" cy="458153"/>
          </a:xfrm>
          <a:prstGeom prst="foldedCorner">
            <a:avLst>
              <a:gd name="adj" fmla="val 33976"/>
            </a:avLst>
          </a:prstGeom>
          <a:solidFill>
            <a:srgbClr val="FFFF99"/>
          </a:solidFill>
          <a:ln w="28575">
            <a:solidFill>
              <a:schemeClr val="tx1"/>
            </a:solidFill>
          </a:ln>
        </p:spPr>
        <p:txBody>
          <a:bodyPr wrap="square">
            <a:spAutoFit/>
          </a:bodyPr>
          <a:lstStyle/>
          <a:p>
            <a:pPr algn="l" defTabSz="228600"/>
            <a:r>
              <a:rPr lang="en-US" b="0" dirty="0">
                <a:solidFill>
                  <a:srgbClr val="000000"/>
                </a:solidFill>
                <a:latin typeface="Arial" charset="0"/>
                <a:ea typeface="Arial" charset="0"/>
                <a:cs typeface="Arial" charset="0"/>
              </a:rPr>
              <a:t>proc: add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3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5</a:t>
            </a:r>
          </a:p>
        </p:txBody>
      </p:sp>
      <p:sp>
        <p:nvSpPr>
          <p:cNvPr id="18" name="Right Arrow 17"/>
          <p:cNvSpPr/>
          <p:nvPr/>
        </p:nvSpPr>
        <p:spPr>
          <a:xfrm rot="16200000">
            <a:off x="7397539" y="3304702"/>
            <a:ext cx="527419"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9"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2842055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308" y="2133634"/>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563178" y="260584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563179" y="3471687"/>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563178" y="459900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962549" y="2133634"/>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5068419" y="260584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5068420" y="3471687"/>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latin typeface="+mn-lt"/>
              </a:rPr>
              <a:t>Server </a:t>
            </a:r>
            <a:r>
              <a:rPr lang="en-US" altLang="zh-CN" dirty="0">
                <a:solidFill>
                  <a:schemeClr val="tx1"/>
                </a:solidFill>
              </a:rPr>
              <a:t>skeleton </a:t>
            </a:r>
            <a:r>
              <a:rPr lang="en-US" dirty="0" smtClean="0">
                <a:solidFill>
                  <a:schemeClr val="tx1"/>
                </a:solidFill>
                <a:latin typeface="+mn-lt"/>
              </a:rPr>
              <a:t>(</a:t>
            </a:r>
            <a:r>
              <a:rPr lang="en-US" dirty="0">
                <a:solidFill>
                  <a:schemeClr val="tx1"/>
                </a:solidFill>
                <a:latin typeface="+mn-lt"/>
              </a:rPr>
              <a:t>RPC library)</a:t>
            </a:r>
          </a:p>
        </p:txBody>
      </p:sp>
      <p:sp>
        <p:nvSpPr>
          <p:cNvPr id="17" name="Rectangle 16"/>
          <p:cNvSpPr/>
          <p:nvPr/>
        </p:nvSpPr>
        <p:spPr>
          <a:xfrm>
            <a:off x="5068419" y="459900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8" name="Up Arrow 7"/>
          <p:cNvSpPr/>
          <p:nvPr/>
        </p:nvSpPr>
        <p:spPr>
          <a:xfrm rot="13500000">
            <a:off x="7575603" y="2788590"/>
            <a:ext cx="267037" cy="299405"/>
          </a:xfrm>
          <a:prstGeom prst="up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8"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169209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110" y="1981238"/>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486980" y="2453444"/>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486981" y="3319291"/>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486980" y="444661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886351" y="1981238"/>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4992221" y="2453444"/>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b="0" dirty="0">
                <a:solidFill>
                  <a:schemeClr val="tx1"/>
                </a:solidFill>
              </a:rPr>
              <a:t>8 </a:t>
            </a:r>
            <a:r>
              <a:rPr lang="en-US" b="0" dirty="0">
                <a:solidFill>
                  <a:schemeClr val="tx1"/>
                </a:solidFill>
                <a:sym typeface="Wingdings"/>
              </a:rPr>
              <a:t> </a:t>
            </a:r>
            <a:r>
              <a:rPr lang="en-US" b="0" dirty="0">
                <a:solidFill>
                  <a:schemeClr val="tx1"/>
                </a:solidFill>
              </a:rPr>
              <a:t>add(3, 5)</a:t>
            </a:r>
            <a:endParaRPr lang="en-US" b="0" dirty="0">
              <a:solidFill>
                <a:schemeClr val="tx1"/>
              </a:solidFill>
              <a:latin typeface="+mn-lt"/>
            </a:endParaRPr>
          </a:p>
        </p:txBody>
      </p:sp>
      <p:sp>
        <p:nvSpPr>
          <p:cNvPr id="14" name="Rectangle 13"/>
          <p:cNvSpPr/>
          <p:nvPr/>
        </p:nvSpPr>
        <p:spPr>
          <a:xfrm>
            <a:off x="4992222" y="3319291"/>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latin typeface="+mn-lt"/>
              </a:rPr>
              <a:t>Server </a:t>
            </a:r>
            <a:r>
              <a:rPr lang="en-US" altLang="zh-CN" dirty="0">
                <a:solidFill>
                  <a:schemeClr val="tx1"/>
                </a:solidFill>
              </a:rPr>
              <a:t>skeleton </a:t>
            </a:r>
            <a:r>
              <a:rPr lang="en-US" dirty="0" smtClean="0">
                <a:solidFill>
                  <a:schemeClr val="tx1"/>
                </a:solidFill>
                <a:latin typeface="+mn-lt"/>
              </a:rPr>
              <a:t>(</a:t>
            </a:r>
            <a:r>
              <a:rPr lang="en-US" dirty="0">
                <a:solidFill>
                  <a:schemeClr val="tx1"/>
                </a:solidFill>
                <a:latin typeface="+mn-lt"/>
              </a:rPr>
              <a:t>RPC library)</a:t>
            </a:r>
          </a:p>
        </p:txBody>
      </p:sp>
      <p:sp>
        <p:nvSpPr>
          <p:cNvPr id="17" name="Rectangle 16"/>
          <p:cNvSpPr/>
          <p:nvPr/>
        </p:nvSpPr>
        <p:spPr>
          <a:xfrm>
            <a:off x="4992221" y="444661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15" name="Folded Corner 14"/>
          <p:cNvSpPr/>
          <p:nvPr/>
        </p:nvSpPr>
        <p:spPr>
          <a:xfrm>
            <a:off x="5804515" y="3772030"/>
            <a:ext cx="1756535" cy="435189"/>
          </a:xfrm>
          <a:prstGeom prst="foldedCorner">
            <a:avLst>
              <a:gd name="adj" fmla="val 33976"/>
            </a:avLst>
          </a:prstGeom>
          <a:solidFill>
            <a:srgbClr val="FFFF99"/>
          </a:solidFill>
          <a:ln w="28575">
            <a:solidFill>
              <a:schemeClr val="tx1"/>
            </a:solidFill>
          </a:ln>
        </p:spPr>
        <p:txBody>
          <a:bodyPr wrap="square">
            <a:noAutofit/>
          </a:bodyPr>
          <a:lstStyle/>
          <a:p>
            <a:pPr algn="l" defTabSz="228600"/>
            <a:r>
              <a:rPr lang="en-US" b="0" dirty="0">
                <a:solidFill>
                  <a:srgbClr val="000000"/>
                </a:solidFill>
                <a:latin typeface="Arial" charset="0"/>
                <a:ea typeface="Arial" charset="0"/>
                <a:cs typeface="Arial" charset="0"/>
              </a:rPr>
              <a:t>Result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8</a:t>
            </a:r>
          </a:p>
        </p:txBody>
      </p:sp>
      <p:sp>
        <p:nvSpPr>
          <p:cNvPr id="16" name="Right Arrow 15"/>
          <p:cNvSpPr/>
          <p:nvPr/>
        </p:nvSpPr>
        <p:spPr>
          <a:xfrm rot="5400000">
            <a:off x="6621120" y="4319798"/>
            <a:ext cx="527419"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9"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1983771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29</a:t>
            </a:fld>
            <a:endParaRPr lang="en-US"/>
          </a:p>
        </p:txBody>
      </p:sp>
      <p:sp>
        <p:nvSpPr>
          <p:cNvPr id="5" name="Rectangle 4"/>
          <p:cNvSpPr/>
          <p:nvPr/>
        </p:nvSpPr>
        <p:spPr>
          <a:xfrm>
            <a:off x="457308" y="1981238"/>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563178" y="2453444"/>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563179" y="3319291"/>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563178" y="444661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4962549" y="1981238"/>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5068419" y="2453444"/>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b="0" dirty="0">
                <a:solidFill>
                  <a:schemeClr val="tx1"/>
                </a:solidFill>
              </a:rPr>
              <a:t>8 </a:t>
            </a:r>
            <a:r>
              <a:rPr lang="en-US" b="0" dirty="0">
                <a:solidFill>
                  <a:schemeClr val="tx1"/>
                </a:solidFill>
                <a:sym typeface="Wingdings"/>
              </a:rPr>
              <a:t> </a:t>
            </a:r>
            <a:r>
              <a:rPr lang="en-US" b="0" dirty="0">
                <a:solidFill>
                  <a:schemeClr val="tx1"/>
                </a:solidFill>
              </a:rPr>
              <a:t>add(3, 5)</a:t>
            </a:r>
            <a:endParaRPr lang="en-US" b="0" dirty="0">
              <a:solidFill>
                <a:schemeClr val="tx1"/>
              </a:solidFill>
              <a:latin typeface="+mn-lt"/>
            </a:endParaRPr>
          </a:p>
        </p:txBody>
      </p:sp>
      <p:sp>
        <p:nvSpPr>
          <p:cNvPr id="14" name="Rectangle 13"/>
          <p:cNvSpPr/>
          <p:nvPr/>
        </p:nvSpPr>
        <p:spPr>
          <a:xfrm>
            <a:off x="5068420" y="3319291"/>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latin typeface="+mn-lt"/>
              </a:rPr>
              <a:t>Server </a:t>
            </a:r>
            <a:r>
              <a:rPr lang="en-US" altLang="zh-CN" dirty="0">
                <a:solidFill>
                  <a:schemeClr val="tx1"/>
                </a:solidFill>
              </a:rPr>
              <a:t>skeleton </a:t>
            </a:r>
            <a:r>
              <a:rPr lang="en-US" dirty="0" smtClean="0">
                <a:solidFill>
                  <a:schemeClr val="tx1"/>
                </a:solidFill>
                <a:latin typeface="+mn-lt"/>
              </a:rPr>
              <a:t>(</a:t>
            </a:r>
            <a:r>
              <a:rPr lang="en-US" dirty="0">
                <a:solidFill>
                  <a:schemeClr val="tx1"/>
                </a:solidFill>
                <a:latin typeface="+mn-lt"/>
              </a:rPr>
              <a:t>RPC library)</a:t>
            </a:r>
          </a:p>
        </p:txBody>
      </p:sp>
      <p:sp>
        <p:nvSpPr>
          <p:cNvPr id="17" name="Rectangle 16"/>
          <p:cNvSpPr/>
          <p:nvPr/>
        </p:nvSpPr>
        <p:spPr>
          <a:xfrm>
            <a:off x="5068419" y="4446610"/>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15" name="Folded Corner 14"/>
          <p:cNvSpPr/>
          <p:nvPr/>
        </p:nvSpPr>
        <p:spPr>
          <a:xfrm>
            <a:off x="5164032" y="4839165"/>
            <a:ext cx="1756535" cy="435189"/>
          </a:xfrm>
          <a:prstGeom prst="foldedCorner">
            <a:avLst>
              <a:gd name="adj" fmla="val 33976"/>
            </a:avLst>
          </a:prstGeom>
          <a:solidFill>
            <a:srgbClr val="FFFF99"/>
          </a:solidFill>
          <a:ln w="28575">
            <a:solidFill>
              <a:schemeClr val="tx1"/>
            </a:solidFill>
          </a:ln>
        </p:spPr>
        <p:txBody>
          <a:bodyPr wrap="square">
            <a:noAutofit/>
          </a:bodyPr>
          <a:lstStyle/>
          <a:p>
            <a:pPr algn="l" defTabSz="228600"/>
            <a:r>
              <a:rPr lang="en-US" b="0" dirty="0">
                <a:solidFill>
                  <a:srgbClr val="000000"/>
                </a:solidFill>
                <a:latin typeface="Arial" charset="0"/>
                <a:ea typeface="Arial" charset="0"/>
                <a:cs typeface="Arial" charset="0"/>
              </a:rPr>
              <a:t>Result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8</a:t>
            </a:r>
          </a:p>
        </p:txBody>
      </p:sp>
      <p:sp>
        <p:nvSpPr>
          <p:cNvPr id="16" name="Right Arrow 15"/>
          <p:cNvSpPr/>
          <p:nvPr/>
        </p:nvSpPr>
        <p:spPr>
          <a:xfrm rot="10800000">
            <a:off x="3666075" y="4854711"/>
            <a:ext cx="1442803"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9"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419265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228714" y="1066862"/>
            <a:ext cx="8229600" cy="5257662"/>
          </a:xfrm>
        </p:spPr>
        <p:txBody>
          <a:bodyPr/>
          <a:lstStyle/>
          <a:p>
            <a:pPr eaLnBrk="1" hangingPunct="1">
              <a:buClr>
                <a:srgbClr val="FF0000"/>
              </a:buClr>
            </a:pPr>
            <a:r>
              <a:rPr lang="en-US" altLang="zh-CN" sz="2800" b="1" dirty="0" smtClean="0">
                <a:latin typeface="微软雅黑" panose="020B0503020204020204" pitchFamily="34" charset="-122"/>
                <a:ea typeface="微软雅黑" panose="020B0503020204020204" pitchFamily="34" charset="-122"/>
              </a:rPr>
              <a:t>TCP/IP</a:t>
            </a:r>
            <a:r>
              <a:rPr lang="zh-CN" altLang="en-US" sz="2800" b="1" dirty="0" smtClean="0">
                <a:latin typeface="微软雅黑" panose="020B0503020204020204" pitchFamily="34" charset="-122"/>
                <a:ea typeface="微软雅黑" panose="020B0503020204020204" pitchFamily="34" charset="-122"/>
              </a:rPr>
              <a:t>先于</a:t>
            </a:r>
            <a:r>
              <a:rPr lang="en-US" altLang="zh-CN" sz="2800" b="1" dirty="0" smtClean="0">
                <a:latin typeface="微软雅黑" panose="020B0503020204020204" pitchFamily="34" charset="-122"/>
                <a:ea typeface="微软雅黑" panose="020B0503020204020204" pitchFamily="34" charset="-122"/>
              </a:rPr>
              <a:t>OSI</a:t>
            </a:r>
            <a:r>
              <a:rPr lang="zh-CN" altLang="en-US" sz="2800" b="1" dirty="0" smtClean="0">
                <a:latin typeface="微软雅黑" panose="020B0503020204020204" pitchFamily="34" charset="-122"/>
                <a:ea typeface="微软雅黑" panose="020B0503020204020204" pitchFamily="34" charset="-122"/>
              </a:rPr>
              <a:t>模型，不完全符合</a:t>
            </a:r>
            <a:r>
              <a:rPr lang="en-US" altLang="zh-CN" sz="2800" b="1" dirty="0" smtClean="0">
                <a:latin typeface="微软雅黑" panose="020B0503020204020204" pitchFamily="34" charset="-122"/>
                <a:ea typeface="微软雅黑" panose="020B0503020204020204" pitchFamily="34" charset="-122"/>
              </a:rPr>
              <a:t>OSI</a:t>
            </a:r>
            <a:r>
              <a:rPr lang="zh-CN" altLang="en-US" sz="2800" b="1" dirty="0" smtClean="0">
                <a:latin typeface="微软雅黑" panose="020B0503020204020204" pitchFamily="34" charset="-122"/>
                <a:ea typeface="微软雅黑" panose="020B0503020204020204" pitchFamily="34" charset="-122"/>
              </a:rPr>
              <a:t>标准</a:t>
            </a:r>
          </a:p>
        </p:txBody>
      </p:sp>
      <p:grpSp>
        <p:nvGrpSpPr>
          <p:cNvPr id="10244" name="Group 49"/>
          <p:cNvGrpSpPr>
            <a:grpSpLocks/>
          </p:cNvGrpSpPr>
          <p:nvPr/>
        </p:nvGrpSpPr>
        <p:grpSpPr bwMode="auto">
          <a:xfrm>
            <a:off x="1336789" y="2057436"/>
            <a:ext cx="6121400" cy="3914775"/>
            <a:chOff x="1111" y="1570"/>
            <a:chExt cx="3856" cy="2466"/>
          </a:xfrm>
        </p:grpSpPr>
        <p:sp>
          <p:nvSpPr>
            <p:cNvPr id="10251" name="Rectangle 35"/>
            <p:cNvSpPr>
              <a:spLocks noChangeArrowheads="1"/>
            </p:cNvSpPr>
            <p:nvPr/>
          </p:nvSpPr>
          <p:spPr bwMode="auto">
            <a:xfrm>
              <a:off x="1111" y="1570"/>
              <a:ext cx="3856" cy="24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endParaRPr lang="zh-CN" altLang="zh-CN" sz="2000">
                <a:latin typeface="黑体" panose="02010609060101010101" pitchFamily="49" charset="-122"/>
                <a:ea typeface="黑体" panose="02010609060101010101" pitchFamily="49" charset="-122"/>
              </a:endParaRPr>
            </a:p>
          </p:txBody>
        </p:sp>
        <p:sp>
          <p:nvSpPr>
            <p:cNvPr id="96292" name="Rectangle 36"/>
            <p:cNvSpPr>
              <a:spLocks noChangeArrowheads="1"/>
            </p:cNvSpPr>
            <p:nvPr/>
          </p:nvSpPr>
          <p:spPr bwMode="auto">
            <a:xfrm>
              <a:off x="1325" y="1890"/>
              <a:ext cx="1629" cy="253"/>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dirty="0">
                  <a:latin typeface="黑体" pitchFamily="2" charset="-122"/>
                  <a:ea typeface="黑体" pitchFamily="2" charset="-122"/>
                </a:rPr>
                <a:t>7.</a:t>
              </a:r>
              <a:r>
                <a:rPr lang="zh-CN" altLang="en-US" sz="2000" dirty="0">
                  <a:latin typeface="黑体" pitchFamily="2" charset="-122"/>
                  <a:ea typeface="黑体" pitchFamily="2" charset="-122"/>
                </a:rPr>
                <a:t>应用层</a:t>
              </a:r>
            </a:p>
          </p:txBody>
        </p:sp>
        <p:sp>
          <p:nvSpPr>
            <p:cNvPr id="96293" name="Rectangle 37"/>
            <p:cNvSpPr>
              <a:spLocks noChangeArrowheads="1"/>
            </p:cNvSpPr>
            <p:nvPr/>
          </p:nvSpPr>
          <p:spPr bwMode="auto">
            <a:xfrm>
              <a:off x="1325" y="2196"/>
              <a:ext cx="1629" cy="253"/>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a:latin typeface="黑体" pitchFamily="2" charset="-122"/>
                  <a:ea typeface="黑体" pitchFamily="2" charset="-122"/>
                </a:rPr>
                <a:t>6.</a:t>
              </a:r>
              <a:r>
                <a:rPr lang="zh-CN" altLang="en-US" sz="2000">
                  <a:latin typeface="黑体" pitchFamily="2" charset="-122"/>
                  <a:ea typeface="黑体" pitchFamily="2" charset="-122"/>
                </a:rPr>
                <a:t>表示层</a:t>
              </a:r>
            </a:p>
          </p:txBody>
        </p:sp>
        <p:sp>
          <p:nvSpPr>
            <p:cNvPr id="96294" name="Rectangle 38"/>
            <p:cNvSpPr>
              <a:spLocks noChangeArrowheads="1"/>
            </p:cNvSpPr>
            <p:nvPr/>
          </p:nvSpPr>
          <p:spPr bwMode="auto">
            <a:xfrm>
              <a:off x="1325" y="2502"/>
              <a:ext cx="1629" cy="254"/>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dirty="0">
                  <a:latin typeface="黑体" pitchFamily="2" charset="-122"/>
                  <a:ea typeface="黑体" pitchFamily="2" charset="-122"/>
                </a:rPr>
                <a:t>5.</a:t>
              </a:r>
              <a:r>
                <a:rPr lang="zh-CN" altLang="en-US" sz="2000" dirty="0">
                  <a:latin typeface="黑体" pitchFamily="2" charset="-122"/>
                  <a:ea typeface="黑体" pitchFamily="2" charset="-122"/>
                </a:rPr>
                <a:t>会话层</a:t>
              </a:r>
            </a:p>
          </p:txBody>
        </p:sp>
        <p:sp>
          <p:nvSpPr>
            <p:cNvPr id="96295" name="Rectangle 39"/>
            <p:cNvSpPr>
              <a:spLocks noChangeArrowheads="1"/>
            </p:cNvSpPr>
            <p:nvPr/>
          </p:nvSpPr>
          <p:spPr bwMode="auto">
            <a:xfrm>
              <a:off x="1325" y="2809"/>
              <a:ext cx="1629" cy="253"/>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a:latin typeface="黑体" pitchFamily="2" charset="-122"/>
                  <a:ea typeface="黑体" pitchFamily="2" charset="-122"/>
                </a:rPr>
                <a:t>4.</a:t>
              </a:r>
              <a:r>
                <a:rPr lang="zh-CN" altLang="en-US" sz="2000">
                  <a:latin typeface="黑体" pitchFamily="2" charset="-122"/>
                  <a:ea typeface="黑体" pitchFamily="2" charset="-122"/>
                </a:rPr>
                <a:t>传输层</a:t>
              </a:r>
            </a:p>
          </p:txBody>
        </p:sp>
        <p:sp>
          <p:nvSpPr>
            <p:cNvPr id="96296" name="Rectangle 40"/>
            <p:cNvSpPr>
              <a:spLocks noChangeArrowheads="1"/>
            </p:cNvSpPr>
            <p:nvPr/>
          </p:nvSpPr>
          <p:spPr bwMode="auto">
            <a:xfrm>
              <a:off x="1325" y="3115"/>
              <a:ext cx="1629" cy="254"/>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a:latin typeface="黑体" pitchFamily="2" charset="-122"/>
                  <a:ea typeface="黑体" pitchFamily="2" charset="-122"/>
                </a:rPr>
                <a:t>3.</a:t>
              </a:r>
              <a:r>
                <a:rPr lang="zh-CN" altLang="en-US" sz="2000">
                  <a:latin typeface="黑体" pitchFamily="2" charset="-122"/>
                  <a:ea typeface="黑体" pitchFamily="2" charset="-122"/>
                </a:rPr>
                <a:t>网络层</a:t>
              </a:r>
            </a:p>
          </p:txBody>
        </p:sp>
        <p:sp>
          <p:nvSpPr>
            <p:cNvPr id="96297" name="Rectangle 41"/>
            <p:cNvSpPr>
              <a:spLocks noChangeArrowheads="1"/>
            </p:cNvSpPr>
            <p:nvPr/>
          </p:nvSpPr>
          <p:spPr bwMode="auto">
            <a:xfrm>
              <a:off x="1325" y="3422"/>
              <a:ext cx="1629" cy="253"/>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a:latin typeface="黑体" pitchFamily="2" charset="-122"/>
                  <a:ea typeface="黑体" pitchFamily="2" charset="-122"/>
                </a:rPr>
                <a:t>2.</a:t>
              </a:r>
              <a:r>
                <a:rPr lang="zh-CN" altLang="en-US" sz="2000">
                  <a:latin typeface="黑体" pitchFamily="2" charset="-122"/>
                  <a:ea typeface="黑体" pitchFamily="2" charset="-122"/>
                </a:rPr>
                <a:t>数据链路层</a:t>
              </a:r>
            </a:p>
          </p:txBody>
        </p:sp>
        <p:sp>
          <p:nvSpPr>
            <p:cNvPr id="96298" name="Rectangle 42"/>
            <p:cNvSpPr>
              <a:spLocks noChangeArrowheads="1"/>
            </p:cNvSpPr>
            <p:nvPr/>
          </p:nvSpPr>
          <p:spPr bwMode="auto">
            <a:xfrm>
              <a:off x="1325" y="3729"/>
              <a:ext cx="1629" cy="253"/>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en-US" altLang="zh-CN" sz="2000">
                  <a:latin typeface="黑体" pitchFamily="2" charset="-122"/>
                  <a:ea typeface="黑体" pitchFamily="2" charset="-122"/>
                </a:rPr>
                <a:t>1.</a:t>
              </a:r>
              <a:r>
                <a:rPr lang="zh-CN" altLang="en-US" sz="2000">
                  <a:latin typeface="黑体" pitchFamily="2" charset="-122"/>
                  <a:ea typeface="黑体" pitchFamily="2" charset="-122"/>
                </a:rPr>
                <a:t>物理层</a:t>
              </a:r>
            </a:p>
          </p:txBody>
        </p:sp>
        <p:sp>
          <p:nvSpPr>
            <p:cNvPr id="10259" name="Text Box 43"/>
            <p:cNvSpPr txBox="1">
              <a:spLocks noChangeArrowheads="1"/>
            </p:cNvSpPr>
            <p:nvPr/>
          </p:nvSpPr>
          <p:spPr bwMode="auto">
            <a:xfrm>
              <a:off x="1540" y="1635"/>
              <a:ext cx="10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en-US" altLang="zh-CN" sz="2000" dirty="0">
                  <a:solidFill>
                    <a:schemeClr val="folHlink"/>
                  </a:solidFill>
                  <a:latin typeface="微软雅黑" panose="020B0503020204020204" pitchFamily="34" charset="-122"/>
                  <a:ea typeface="微软雅黑" panose="020B0503020204020204" pitchFamily="34" charset="-122"/>
                </a:rPr>
                <a:t>OSI 7</a:t>
              </a:r>
              <a:r>
                <a:rPr lang="zh-CN" altLang="en-US" sz="2000" dirty="0">
                  <a:solidFill>
                    <a:schemeClr val="folHlink"/>
                  </a:solidFill>
                  <a:latin typeface="微软雅黑" panose="020B0503020204020204" pitchFamily="34" charset="-122"/>
                  <a:ea typeface="微软雅黑" panose="020B0503020204020204" pitchFamily="34" charset="-122"/>
                </a:rPr>
                <a:t>层协议</a:t>
              </a:r>
            </a:p>
          </p:txBody>
        </p:sp>
        <p:sp>
          <p:nvSpPr>
            <p:cNvPr id="10260" name="Text Box 44"/>
            <p:cNvSpPr txBox="1">
              <a:spLocks noChangeArrowheads="1"/>
            </p:cNvSpPr>
            <p:nvPr/>
          </p:nvSpPr>
          <p:spPr bwMode="auto">
            <a:xfrm>
              <a:off x="3211" y="1609"/>
              <a:ext cx="15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en-US" altLang="zh-CN" sz="2000" dirty="0">
                  <a:solidFill>
                    <a:schemeClr val="folHlink"/>
                  </a:solidFill>
                  <a:latin typeface="微软雅黑" panose="020B0503020204020204" pitchFamily="34" charset="-122"/>
                  <a:ea typeface="微软雅黑" panose="020B0503020204020204" pitchFamily="34" charset="-122"/>
                </a:rPr>
                <a:t>TCP/IP 4</a:t>
              </a:r>
              <a:r>
                <a:rPr lang="zh-CN" altLang="en-US" sz="2000" dirty="0">
                  <a:solidFill>
                    <a:schemeClr val="folHlink"/>
                  </a:solidFill>
                  <a:latin typeface="微软雅黑" panose="020B0503020204020204" pitchFamily="34" charset="-122"/>
                  <a:ea typeface="微软雅黑" panose="020B0503020204020204" pitchFamily="34" charset="-122"/>
                </a:rPr>
                <a:t>层协议</a:t>
              </a:r>
            </a:p>
          </p:txBody>
        </p:sp>
        <p:sp>
          <p:nvSpPr>
            <p:cNvPr id="96301" name="Rectangle 45"/>
            <p:cNvSpPr>
              <a:spLocks noChangeArrowheads="1"/>
            </p:cNvSpPr>
            <p:nvPr/>
          </p:nvSpPr>
          <p:spPr bwMode="auto">
            <a:xfrm>
              <a:off x="3125" y="1890"/>
              <a:ext cx="1629" cy="272"/>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zh-CN" altLang="en-US" sz="2000" dirty="0">
                  <a:latin typeface="黑体" pitchFamily="2" charset="-122"/>
                  <a:ea typeface="黑体" pitchFamily="2" charset="-122"/>
                </a:rPr>
                <a:t>应用层</a:t>
              </a:r>
            </a:p>
          </p:txBody>
        </p:sp>
        <p:sp>
          <p:nvSpPr>
            <p:cNvPr id="96302" name="Rectangle 46"/>
            <p:cNvSpPr>
              <a:spLocks noChangeArrowheads="1"/>
            </p:cNvSpPr>
            <p:nvPr/>
          </p:nvSpPr>
          <p:spPr bwMode="auto">
            <a:xfrm>
              <a:off x="3117" y="2800"/>
              <a:ext cx="1629" cy="27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zh-CN" altLang="en-US" sz="2000" dirty="0">
                  <a:latin typeface="黑体" pitchFamily="2" charset="-122"/>
                  <a:ea typeface="黑体" pitchFamily="2" charset="-122"/>
                </a:rPr>
                <a:t>传输层</a:t>
              </a:r>
            </a:p>
          </p:txBody>
        </p:sp>
        <p:sp>
          <p:nvSpPr>
            <p:cNvPr id="96303" name="Rectangle 47"/>
            <p:cNvSpPr>
              <a:spLocks noChangeArrowheads="1"/>
            </p:cNvSpPr>
            <p:nvPr/>
          </p:nvSpPr>
          <p:spPr bwMode="auto">
            <a:xfrm>
              <a:off x="3125" y="3115"/>
              <a:ext cx="1629" cy="262"/>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zh-CN" altLang="en-US" sz="2000" dirty="0">
                  <a:latin typeface="黑体" pitchFamily="2" charset="-122"/>
                  <a:ea typeface="黑体" pitchFamily="2" charset="-122"/>
                </a:rPr>
                <a:t>网络层</a:t>
              </a:r>
            </a:p>
          </p:txBody>
        </p:sp>
        <p:sp>
          <p:nvSpPr>
            <p:cNvPr id="96304" name="Rectangle 48"/>
            <p:cNvSpPr>
              <a:spLocks noChangeArrowheads="1"/>
            </p:cNvSpPr>
            <p:nvPr/>
          </p:nvSpPr>
          <p:spPr bwMode="auto">
            <a:xfrm>
              <a:off x="3125" y="3422"/>
              <a:ext cx="1629" cy="560"/>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r>
                <a:rPr lang="zh-CN" altLang="en-US" sz="2000" dirty="0">
                  <a:latin typeface="黑体" pitchFamily="2" charset="-122"/>
                  <a:ea typeface="黑体" pitchFamily="2" charset="-122"/>
                </a:rPr>
                <a:t>接口层</a:t>
              </a:r>
            </a:p>
          </p:txBody>
        </p:sp>
      </p:grpSp>
      <p:sp>
        <p:nvSpPr>
          <p:cNvPr id="20" name="Rectangle 46"/>
          <p:cNvSpPr>
            <a:spLocks noChangeArrowheads="1"/>
          </p:cNvSpPr>
          <p:nvPr/>
        </p:nvSpPr>
        <p:spPr bwMode="auto">
          <a:xfrm>
            <a:off x="4533900" y="3059113"/>
            <a:ext cx="2586038" cy="428625"/>
          </a:xfrm>
          <a:prstGeom prst="rect">
            <a:avLst/>
          </a:prstGeom>
          <a:solidFill>
            <a:schemeClr val="tx1">
              <a:lumMod val="85000"/>
              <a:lumOff val="15000"/>
            </a:schemeClr>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sz="2000" dirty="0">
              <a:latin typeface="黑体" pitchFamily="2" charset="-122"/>
              <a:ea typeface="黑体" pitchFamily="2" charset="-122"/>
            </a:endParaRPr>
          </a:p>
        </p:txBody>
      </p:sp>
      <p:sp>
        <p:nvSpPr>
          <p:cNvPr id="21" name="Rectangle 47"/>
          <p:cNvSpPr>
            <a:spLocks noChangeArrowheads="1"/>
          </p:cNvSpPr>
          <p:nvPr/>
        </p:nvSpPr>
        <p:spPr bwMode="auto">
          <a:xfrm>
            <a:off x="4533900" y="3546475"/>
            <a:ext cx="2586038" cy="415925"/>
          </a:xfrm>
          <a:prstGeom prst="rect">
            <a:avLst/>
          </a:prstGeom>
          <a:solidFill>
            <a:schemeClr val="tx1">
              <a:lumMod val="85000"/>
              <a:lumOff val="15000"/>
              <a:alpha val="99000"/>
            </a:schemeClr>
          </a:solidFill>
          <a:ln w="9525">
            <a:noFill/>
            <a:miter lim="800000"/>
            <a:headEnd/>
            <a:tailEnd/>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sz="2000" dirty="0">
              <a:latin typeface="黑体" pitchFamily="2" charset="-122"/>
              <a:ea typeface="黑体" pitchFamily="2" charset="-122"/>
            </a:endParaRPr>
          </a:p>
        </p:txBody>
      </p:sp>
      <p:cxnSp>
        <p:nvCxnSpPr>
          <p:cNvPr id="23" name="直接箭头连接符 22"/>
          <p:cNvCxnSpPr>
            <a:cxnSpLocks noChangeShapeType="1"/>
            <a:endCxn id="20" idx="3"/>
          </p:cNvCxnSpPr>
          <p:nvPr/>
        </p:nvCxnSpPr>
        <p:spPr bwMode="auto">
          <a:xfrm rot="10800000">
            <a:off x="7119938" y="3273425"/>
            <a:ext cx="523875" cy="155575"/>
          </a:xfrm>
          <a:prstGeom prst="straightConnector1">
            <a:avLst/>
          </a:prstGeom>
          <a:noFill/>
          <a:ln w="9525" algn="ctr">
            <a:solidFill>
              <a:schemeClr val="tx1"/>
            </a:solidFill>
            <a:round/>
            <a:headEnd/>
            <a:tailEnd type="arrow"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cxnSp>
      <p:cxnSp>
        <p:nvCxnSpPr>
          <p:cNvPr id="25" name="直接箭头连接符 24"/>
          <p:cNvCxnSpPr>
            <a:cxnSpLocks noChangeShapeType="1"/>
            <a:endCxn id="21" idx="3"/>
          </p:cNvCxnSpPr>
          <p:nvPr/>
        </p:nvCxnSpPr>
        <p:spPr bwMode="auto">
          <a:xfrm rot="10800000" flipV="1">
            <a:off x="7119938" y="3571875"/>
            <a:ext cx="523875" cy="182563"/>
          </a:xfrm>
          <a:prstGeom prst="straightConnector1">
            <a:avLst/>
          </a:prstGeom>
          <a:noFill/>
          <a:ln w="9525" algn="ctr">
            <a:solidFill>
              <a:schemeClr val="tx1"/>
            </a:solidFill>
            <a:round/>
            <a:headEnd/>
            <a:tailEnd type="arrow"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cxnSp>
      <p:sp>
        <p:nvSpPr>
          <p:cNvPr id="50185" name="TextBox 28"/>
          <p:cNvSpPr txBox="1">
            <a:spLocks noChangeArrowheads="1"/>
          </p:cNvSpPr>
          <p:nvPr/>
        </p:nvSpPr>
        <p:spPr bwMode="auto">
          <a:xfrm>
            <a:off x="7643813" y="3286125"/>
            <a:ext cx="100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a:solidFill>
                  <a:srgbClr val="FF0000"/>
                </a:solidFill>
                <a:latin typeface="黑体" panose="02010609060101010101" pitchFamily="49" charset="-122"/>
                <a:ea typeface="黑体" panose="02010609060101010101" pitchFamily="49" charset="-122"/>
              </a:rPr>
              <a:t>不存在</a:t>
            </a:r>
          </a:p>
        </p:txBody>
      </p:sp>
      <p:sp>
        <p:nvSpPr>
          <p:cNvPr id="10250" name="灯片编号占位符 2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E6F62EB9-3202-4D51-A266-7A642CB5566D}" type="slidenum">
              <a:rPr lang="zh-CN" altLang="en-US" sz="1200" smtClean="0">
                <a:latin typeface="Arial" panose="020B0604020202020204" pitchFamily="34" charset="0"/>
              </a:rPr>
              <a:pPr>
                <a:spcBef>
                  <a:spcPct val="0"/>
                </a:spcBef>
                <a:buClrTx/>
                <a:buFontTx/>
                <a:buNone/>
              </a:pPr>
              <a:t>3</a:t>
            </a:fld>
            <a:endParaRPr lang="zh-CN" altLang="en-US" sz="1200" smtClean="0">
              <a:latin typeface="Arial" panose="020B0604020202020204" pitchFamily="34" charset="0"/>
            </a:endParaRPr>
          </a:p>
        </p:txBody>
      </p:sp>
      <p:sp>
        <p:nvSpPr>
          <p:cNvPr id="2" name="文本框 1"/>
          <p:cNvSpPr txBox="1"/>
          <p:nvPr/>
        </p:nvSpPr>
        <p:spPr>
          <a:xfrm>
            <a:off x="5791168" y="120365"/>
            <a:ext cx="3070841" cy="461665"/>
          </a:xfrm>
          <a:prstGeom prst="rect">
            <a:avLst/>
          </a:prstGeom>
          <a:noFill/>
        </p:spPr>
        <p:txBody>
          <a:bodyPr wrap="none" rtlCol="0">
            <a:spAutoFit/>
          </a:bodyPr>
          <a:lstStyle/>
          <a:p>
            <a:r>
              <a:rPr lang="en-US" altLang="zh-CN" sz="2400" b="1" dirty="0">
                <a:solidFill>
                  <a:srgbClr val="FFFF00"/>
                </a:solidFill>
                <a:latin typeface="微软雅黑" panose="020B0503020204020204" pitchFamily="34" charset="-122"/>
                <a:ea typeface="微软雅黑" panose="020B0503020204020204" pitchFamily="34" charset="-122"/>
              </a:rPr>
              <a:t>TCP/IP</a:t>
            </a:r>
            <a:r>
              <a:rPr lang="zh-CN" altLang="en-US" sz="2400" b="1" dirty="0">
                <a:solidFill>
                  <a:srgbClr val="FFFF00"/>
                </a:solidFill>
                <a:latin typeface="微软雅黑" panose="020B0503020204020204" pitchFamily="34" charset="-122"/>
                <a:ea typeface="微软雅黑" panose="020B0503020204020204" pitchFamily="34" charset="-122"/>
              </a:rPr>
              <a:t>网络体系介绍</a:t>
            </a:r>
          </a:p>
        </p:txBody>
      </p:sp>
    </p:spTree>
    <p:extLst>
      <p:ext uri="{BB962C8B-B14F-4D97-AF65-F5344CB8AC3E}">
        <p14:creationId xmlns:p14="http://schemas.microsoft.com/office/powerpoint/2010/main" val="3658325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185"/>
                                        </p:tgtEl>
                                        <p:attrNameLst>
                                          <p:attrName>style.visibility</p:attrName>
                                        </p:attrNameLst>
                                      </p:cBhvr>
                                      <p:to>
                                        <p:strVal val="visible"/>
                                      </p:to>
                                    </p:set>
                                    <p:anim calcmode="lin" valueType="num">
                                      <p:cBhvr additive="base">
                                        <p:cTn id="15" dur="500" fill="hold"/>
                                        <p:tgtEl>
                                          <p:spTgt spid="50185"/>
                                        </p:tgtEl>
                                        <p:attrNameLst>
                                          <p:attrName>ppt_x</p:attrName>
                                        </p:attrNameLst>
                                      </p:cBhvr>
                                      <p:tavLst>
                                        <p:tav tm="0">
                                          <p:val>
                                            <p:strVal val="#ppt_x"/>
                                          </p:val>
                                        </p:tav>
                                        <p:tav tm="100000">
                                          <p:val>
                                            <p:strVal val="#ppt_x"/>
                                          </p:val>
                                        </p:tav>
                                      </p:tavLst>
                                    </p:anim>
                                    <p:anim calcmode="lin" valueType="num">
                                      <p:cBhvr additive="base">
                                        <p:cTn id="16"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30</a:t>
            </a:fld>
            <a:endParaRPr lang="en-US"/>
          </a:p>
        </p:txBody>
      </p:sp>
      <p:sp>
        <p:nvSpPr>
          <p:cNvPr id="5" name="Rectangle 4"/>
          <p:cNvSpPr/>
          <p:nvPr/>
        </p:nvSpPr>
        <p:spPr>
          <a:xfrm>
            <a:off x="533506" y="1905040"/>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639376" y="237724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639377" y="3243093"/>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639376" y="4370412"/>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11"/>
          <p:cNvSpPr/>
          <p:nvPr/>
        </p:nvSpPr>
        <p:spPr>
          <a:xfrm>
            <a:off x="5038747" y="1905040"/>
            <a:ext cx="3602304" cy="335819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5144617" y="237724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b="0" dirty="0">
                <a:solidFill>
                  <a:schemeClr val="tx1"/>
                </a:solidFill>
              </a:rPr>
              <a:t>8 </a:t>
            </a:r>
            <a:r>
              <a:rPr lang="en-US" b="0" dirty="0">
                <a:solidFill>
                  <a:schemeClr val="tx1"/>
                </a:solidFill>
                <a:sym typeface="Wingdings"/>
              </a:rPr>
              <a:t> </a:t>
            </a:r>
            <a:r>
              <a:rPr lang="en-US" b="0" dirty="0">
                <a:solidFill>
                  <a:schemeClr val="tx1"/>
                </a:solidFill>
              </a:rPr>
              <a:t>add(3, 5)</a:t>
            </a:r>
            <a:endParaRPr lang="en-US" b="0" dirty="0">
              <a:solidFill>
                <a:schemeClr val="tx1"/>
              </a:solidFill>
              <a:latin typeface="+mn-lt"/>
            </a:endParaRPr>
          </a:p>
        </p:txBody>
      </p:sp>
      <p:sp>
        <p:nvSpPr>
          <p:cNvPr id="14" name="Rectangle 13"/>
          <p:cNvSpPr/>
          <p:nvPr/>
        </p:nvSpPr>
        <p:spPr>
          <a:xfrm>
            <a:off x="5144618" y="3243093"/>
            <a:ext cx="3390563" cy="1013525"/>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latin typeface="+mn-lt"/>
              </a:rPr>
              <a:t>Server </a:t>
            </a:r>
            <a:r>
              <a:rPr lang="en-US" altLang="zh-CN" dirty="0">
                <a:solidFill>
                  <a:schemeClr val="tx1"/>
                </a:solidFill>
              </a:rPr>
              <a:t>skeleton </a:t>
            </a:r>
            <a:r>
              <a:rPr lang="en-US" dirty="0" smtClean="0">
                <a:solidFill>
                  <a:schemeClr val="tx1"/>
                </a:solidFill>
                <a:latin typeface="+mn-lt"/>
              </a:rPr>
              <a:t>(</a:t>
            </a:r>
            <a:r>
              <a:rPr lang="en-US" dirty="0">
                <a:solidFill>
                  <a:schemeClr val="tx1"/>
                </a:solidFill>
                <a:latin typeface="+mn-lt"/>
              </a:rPr>
              <a:t>RPC library)</a:t>
            </a:r>
          </a:p>
        </p:txBody>
      </p:sp>
      <p:sp>
        <p:nvSpPr>
          <p:cNvPr id="17" name="Rectangle 16"/>
          <p:cNvSpPr/>
          <p:nvPr/>
        </p:nvSpPr>
        <p:spPr>
          <a:xfrm>
            <a:off x="5144617" y="4370412"/>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15" name="Folded Corner 14"/>
          <p:cNvSpPr/>
          <p:nvPr/>
        </p:nvSpPr>
        <p:spPr>
          <a:xfrm>
            <a:off x="2124514" y="4576424"/>
            <a:ext cx="1756535" cy="435189"/>
          </a:xfrm>
          <a:prstGeom prst="foldedCorner">
            <a:avLst>
              <a:gd name="adj" fmla="val 33976"/>
            </a:avLst>
          </a:prstGeom>
          <a:solidFill>
            <a:srgbClr val="FFFF99"/>
          </a:solidFill>
          <a:ln w="28575">
            <a:solidFill>
              <a:schemeClr val="tx1"/>
            </a:solidFill>
          </a:ln>
        </p:spPr>
        <p:txBody>
          <a:bodyPr wrap="square">
            <a:noAutofit/>
          </a:bodyPr>
          <a:lstStyle/>
          <a:p>
            <a:pPr algn="l" defTabSz="228600"/>
            <a:r>
              <a:rPr lang="en-US" b="0" dirty="0">
                <a:solidFill>
                  <a:srgbClr val="000000"/>
                </a:solidFill>
                <a:latin typeface="Arial" charset="0"/>
                <a:ea typeface="Arial" charset="0"/>
                <a:cs typeface="Arial" charset="0"/>
              </a:rPr>
              <a:t>Result | </a:t>
            </a:r>
            <a:r>
              <a:rPr lang="en-US" b="0" dirty="0" err="1">
                <a:solidFill>
                  <a:srgbClr val="000000"/>
                </a:solidFill>
                <a:latin typeface="Arial" charset="0"/>
                <a:ea typeface="Arial" charset="0"/>
                <a:cs typeface="Arial" charset="0"/>
              </a:rPr>
              <a:t>int</a:t>
            </a:r>
            <a:r>
              <a:rPr lang="en-US" b="0" dirty="0">
                <a:solidFill>
                  <a:srgbClr val="000000"/>
                </a:solidFill>
                <a:latin typeface="Arial" charset="0"/>
                <a:ea typeface="Arial" charset="0"/>
                <a:cs typeface="Arial" charset="0"/>
              </a:rPr>
              <a:t>: 8</a:t>
            </a:r>
          </a:p>
        </p:txBody>
      </p:sp>
      <p:sp>
        <p:nvSpPr>
          <p:cNvPr id="16" name="Right Arrow 15"/>
          <p:cNvSpPr/>
          <p:nvPr/>
        </p:nvSpPr>
        <p:spPr>
          <a:xfrm rot="16200000">
            <a:off x="2750878" y="4065576"/>
            <a:ext cx="503807" cy="404096"/>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0">
              <a:solidFill>
                <a:schemeClr val="tx1"/>
              </a:solidFill>
              <a:latin typeface="+mn-lt"/>
            </a:endParaRPr>
          </a:p>
        </p:txBody>
      </p:sp>
      <p:sp>
        <p:nvSpPr>
          <p:cNvPr id="19"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的实现过程</a:t>
            </a:r>
          </a:p>
        </p:txBody>
      </p:sp>
    </p:spTree>
    <p:extLst>
      <p:ext uri="{BB962C8B-B14F-4D97-AF65-F5344CB8AC3E}">
        <p14:creationId xmlns:p14="http://schemas.microsoft.com/office/powerpoint/2010/main" val="226100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31</a:t>
            </a:fld>
            <a:endParaRPr lang="en-US"/>
          </a:p>
        </p:txBody>
      </p:sp>
      <p:sp>
        <p:nvSpPr>
          <p:cNvPr id="5" name="Rectangle 4"/>
          <p:cNvSpPr/>
          <p:nvPr/>
        </p:nvSpPr>
        <p:spPr>
          <a:xfrm>
            <a:off x="152516" y="2058771"/>
            <a:ext cx="3602304" cy="2743128"/>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machine</a:t>
            </a:r>
          </a:p>
        </p:txBody>
      </p:sp>
      <p:sp>
        <p:nvSpPr>
          <p:cNvPr id="6" name="Rectangle 5"/>
          <p:cNvSpPr/>
          <p:nvPr/>
        </p:nvSpPr>
        <p:spPr>
          <a:xfrm>
            <a:off x="258386" y="2530976"/>
            <a:ext cx="3390564" cy="75963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process</a:t>
            </a:r>
            <a:endParaRPr lang="en-US" b="0" dirty="0">
              <a:solidFill>
                <a:schemeClr val="tx1"/>
              </a:solidFill>
            </a:endParaRPr>
          </a:p>
          <a:p>
            <a:pPr algn="ctr"/>
            <a:r>
              <a:rPr lang="en-US" b="0" dirty="0">
                <a:solidFill>
                  <a:schemeClr val="tx1"/>
                </a:solidFill>
                <a:latin typeface="+mn-lt"/>
              </a:rPr>
              <a:t>k = add(</a:t>
            </a:r>
            <a:r>
              <a:rPr lang="en-US" b="0" dirty="0">
                <a:solidFill>
                  <a:schemeClr val="tx1"/>
                </a:solidFill>
              </a:rPr>
              <a:t>3</a:t>
            </a:r>
            <a:r>
              <a:rPr lang="en-US" b="0" dirty="0">
                <a:solidFill>
                  <a:schemeClr val="tx1"/>
                </a:solidFill>
                <a:latin typeface="+mn-lt"/>
              </a:rPr>
              <a:t>, </a:t>
            </a:r>
            <a:r>
              <a:rPr lang="en-US" b="0" dirty="0">
                <a:solidFill>
                  <a:schemeClr val="tx1"/>
                </a:solidFill>
              </a:rPr>
              <a:t>5</a:t>
            </a:r>
            <a:r>
              <a:rPr lang="en-US" b="0" dirty="0">
                <a:solidFill>
                  <a:schemeClr val="tx1"/>
                </a:solidFill>
                <a:latin typeface="+mn-lt"/>
              </a:rPr>
              <a:t>)</a:t>
            </a:r>
          </a:p>
        </p:txBody>
      </p:sp>
      <p:sp>
        <p:nvSpPr>
          <p:cNvPr id="7" name="Rectangle 6"/>
          <p:cNvSpPr/>
          <p:nvPr/>
        </p:nvSpPr>
        <p:spPr>
          <a:xfrm>
            <a:off x="258387" y="3396823"/>
            <a:ext cx="3390563" cy="566897"/>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stub (RPC library)</a:t>
            </a:r>
          </a:p>
        </p:txBody>
      </p:sp>
      <p:sp>
        <p:nvSpPr>
          <p:cNvPr id="11" name="Rectangle 10"/>
          <p:cNvSpPr/>
          <p:nvPr/>
        </p:nvSpPr>
        <p:spPr>
          <a:xfrm>
            <a:off x="258386" y="4062516"/>
            <a:ext cx="3390564" cy="582548"/>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Client OS</a:t>
            </a:r>
            <a:endParaRPr lang="en-US" b="0" dirty="0">
              <a:solidFill>
                <a:schemeClr val="tx1"/>
              </a:solidFill>
              <a:latin typeface="+mn-lt"/>
            </a:endParaRPr>
          </a:p>
        </p:txBody>
      </p:sp>
      <p:sp>
        <p:nvSpPr>
          <p:cNvPr id="12"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中间件还包含什么</a:t>
            </a:r>
          </a:p>
        </p:txBody>
      </p:sp>
      <p:sp>
        <p:nvSpPr>
          <p:cNvPr id="10" name="Rectangle 11"/>
          <p:cNvSpPr/>
          <p:nvPr/>
        </p:nvSpPr>
        <p:spPr>
          <a:xfrm>
            <a:off x="5048933" y="2900676"/>
            <a:ext cx="3602304" cy="3500045"/>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machine</a:t>
            </a:r>
          </a:p>
        </p:txBody>
      </p:sp>
      <p:sp>
        <p:nvSpPr>
          <p:cNvPr id="13" name="Rectangle 12"/>
          <p:cNvSpPr/>
          <p:nvPr/>
        </p:nvSpPr>
        <p:spPr>
          <a:xfrm>
            <a:off x="5154803" y="4114782"/>
            <a:ext cx="3390564" cy="698458"/>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process</a:t>
            </a:r>
            <a:endParaRPr lang="en-US" b="0" dirty="0">
              <a:solidFill>
                <a:schemeClr val="tx1"/>
              </a:solidFill>
            </a:endParaRPr>
          </a:p>
          <a:p>
            <a:pPr algn="ctr"/>
            <a:r>
              <a:rPr lang="en-US" altLang="zh-CN" b="0" dirty="0" err="1" smtClean="0">
                <a:solidFill>
                  <a:schemeClr val="tx1"/>
                </a:solidFill>
              </a:rPr>
              <a:t>int</a:t>
            </a:r>
            <a:r>
              <a:rPr lang="en-US" b="0" dirty="0" smtClean="0">
                <a:solidFill>
                  <a:schemeClr val="tx1"/>
                </a:solidFill>
                <a:sym typeface="Wingdings"/>
              </a:rPr>
              <a:t> </a:t>
            </a:r>
            <a:r>
              <a:rPr lang="en-US" b="0" dirty="0" smtClean="0">
                <a:solidFill>
                  <a:schemeClr val="tx1"/>
                </a:solidFill>
              </a:rPr>
              <a:t>add(</a:t>
            </a:r>
            <a:r>
              <a:rPr lang="en-US" altLang="zh-CN" b="0" dirty="0" smtClean="0">
                <a:solidFill>
                  <a:schemeClr val="tx1"/>
                </a:solidFill>
              </a:rPr>
              <a:t>a</a:t>
            </a:r>
            <a:r>
              <a:rPr lang="en-US" b="0" dirty="0" smtClean="0">
                <a:solidFill>
                  <a:schemeClr val="tx1"/>
                </a:solidFill>
              </a:rPr>
              <a:t>, b)</a:t>
            </a:r>
            <a:endParaRPr lang="en-US" b="0" dirty="0">
              <a:solidFill>
                <a:schemeClr val="tx1"/>
              </a:solidFill>
              <a:latin typeface="+mn-lt"/>
            </a:endParaRPr>
          </a:p>
        </p:txBody>
      </p:sp>
      <p:sp>
        <p:nvSpPr>
          <p:cNvPr id="14" name="Rectangle 13"/>
          <p:cNvSpPr/>
          <p:nvPr/>
        </p:nvSpPr>
        <p:spPr>
          <a:xfrm>
            <a:off x="5154804" y="4919448"/>
            <a:ext cx="3390563" cy="609583"/>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latin typeface="+mn-lt"/>
              </a:rPr>
              <a:t>Server </a:t>
            </a:r>
            <a:r>
              <a:rPr lang="en-US" altLang="zh-CN" dirty="0">
                <a:solidFill>
                  <a:schemeClr val="tx1"/>
                </a:solidFill>
              </a:rPr>
              <a:t>skeleton </a:t>
            </a:r>
            <a:r>
              <a:rPr lang="en-US" dirty="0" smtClean="0">
                <a:solidFill>
                  <a:schemeClr val="tx1"/>
                </a:solidFill>
                <a:latin typeface="+mn-lt"/>
              </a:rPr>
              <a:t>(</a:t>
            </a:r>
            <a:r>
              <a:rPr lang="en-US" dirty="0">
                <a:solidFill>
                  <a:schemeClr val="tx1"/>
                </a:solidFill>
                <a:latin typeface="+mn-lt"/>
              </a:rPr>
              <a:t>RPC library)</a:t>
            </a:r>
          </a:p>
        </p:txBody>
      </p:sp>
      <p:sp>
        <p:nvSpPr>
          <p:cNvPr id="15" name="Rectangle 16"/>
          <p:cNvSpPr/>
          <p:nvPr/>
        </p:nvSpPr>
        <p:spPr>
          <a:xfrm>
            <a:off x="5154803" y="5635239"/>
            <a:ext cx="3390564" cy="559485"/>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dirty="0">
                <a:solidFill>
                  <a:schemeClr val="tx1"/>
                </a:solidFill>
                <a:latin typeface="+mn-lt"/>
              </a:rPr>
              <a:t>Server OS</a:t>
            </a:r>
            <a:endParaRPr lang="en-US" b="0" dirty="0">
              <a:solidFill>
                <a:schemeClr val="tx1"/>
              </a:solidFill>
              <a:latin typeface="+mn-lt"/>
            </a:endParaRPr>
          </a:p>
        </p:txBody>
      </p:sp>
      <p:sp>
        <p:nvSpPr>
          <p:cNvPr id="17" name="Rectangle 12"/>
          <p:cNvSpPr/>
          <p:nvPr/>
        </p:nvSpPr>
        <p:spPr>
          <a:xfrm>
            <a:off x="5154803" y="3290615"/>
            <a:ext cx="3390564" cy="698458"/>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dirty="0" smtClean="0">
                <a:solidFill>
                  <a:schemeClr val="tx1"/>
                </a:solidFill>
              </a:rPr>
              <a:t> 分发器</a:t>
            </a:r>
            <a:r>
              <a:rPr lang="en-US" altLang="zh-CN" dirty="0" smtClean="0">
                <a:solidFill>
                  <a:schemeClr val="tx1"/>
                </a:solidFill>
              </a:rPr>
              <a:t>: </a:t>
            </a:r>
            <a:r>
              <a:rPr lang="zh-CN" altLang="en-US" dirty="0" smtClean="0">
                <a:solidFill>
                  <a:schemeClr val="tx1"/>
                </a:solidFill>
              </a:rPr>
              <a:t>分发</a:t>
            </a:r>
            <a:r>
              <a:rPr lang="en-US" altLang="zh-CN" dirty="0" smtClean="0">
                <a:solidFill>
                  <a:schemeClr val="tx1"/>
                </a:solidFill>
              </a:rPr>
              <a:t>RPC</a:t>
            </a:r>
            <a:r>
              <a:rPr lang="zh-CN" altLang="en-US" dirty="0" smtClean="0">
                <a:solidFill>
                  <a:schemeClr val="tx1"/>
                </a:solidFill>
              </a:rPr>
              <a:t>请求</a:t>
            </a:r>
            <a:endParaRPr lang="en-US" b="0" dirty="0">
              <a:solidFill>
                <a:schemeClr val="tx1"/>
              </a:solidFill>
              <a:latin typeface="+mn-lt"/>
            </a:endParaRPr>
          </a:p>
        </p:txBody>
      </p:sp>
      <p:sp>
        <p:nvSpPr>
          <p:cNvPr id="18" name="Rectangle 12"/>
          <p:cNvSpPr/>
          <p:nvPr/>
        </p:nvSpPr>
        <p:spPr>
          <a:xfrm>
            <a:off x="4724396" y="1143060"/>
            <a:ext cx="3390564" cy="698458"/>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zh-CN" altLang="en-US" dirty="0" smtClean="0">
                <a:solidFill>
                  <a:schemeClr val="tx1"/>
                </a:solidFill>
              </a:rPr>
              <a:t> 注册中心</a:t>
            </a:r>
            <a:r>
              <a:rPr lang="en-US" altLang="zh-CN" dirty="0" smtClean="0">
                <a:solidFill>
                  <a:schemeClr val="tx1"/>
                </a:solidFill>
              </a:rPr>
              <a:t>/</a:t>
            </a:r>
            <a:r>
              <a:rPr lang="zh-CN" altLang="en-US" dirty="0" smtClean="0">
                <a:solidFill>
                  <a:schemeClr val="tx1"/>
                </a:solidFill>
              </a:rPr>
              <a:t>远程过程发现中心</a:t>
            </a:r>
            <a:endParaRPr lang="en-US" b="0" dirty="0">
              <a:solidFill>
                <a:schemeClr val="tx1"/>
              </a:solidFill>
              <a:latin typeface="+mn-lt"/>
            </a:endParaRPr>
          </a:p>
        </p:txBody>
      </p:sp>
      <p:cxnSp>
        <p:nvCxnSpPr>
          <p:cNvPr id="4" name="直接箭头连接符 3"/>
          <p:cNvCxnSpPr/>
          <p:nvPr/>
        </p:nvCxnSpPr>
        <p:spPr>
          <a:xfrm flipH="1" flipV="1">
            <a:off x="7543723" y="1848748"/>
            <a:ext cx="380989" cy="1669417"/>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666671" y="2369718"/>
            <a:ext cx="697627" cy="400110"/>
          </a:xfrm>
          <a:prstGeom prst="rect">
            <a:avLst/>
          </a:prstGeom>
          <a:noFill/>
        </p:spPr>
        <p:txBody>
          <a:bodyPr wrap="none" rtlCol="0">
            <a:spAutoFit/>
          </a:bodyPr>
          <a:lstStyle/>
          <a:p>
            <a:r>
              <a:rPr lang="zh-CN" altLang="en-US" sz="2000" b="1" dirty="0" smtClean="0"/>
              <a:t>注册</a:t>
            </a:r>
            <a:endParaRPr lang="zh-CN" altLang="en-US" sz="2000" b="1" dirty="0"/>
          </a:p>
        </p:txBody>
      </p:sp>
      <p:cxnSp>
        <p:nvCxnSpPr>
          <p:cNvPr id="21" name="直接箭头连接符 20"/>
          <p:cNvCxnSpPr>
            <a:stCxn id="6" idx="3"/>
          </p:cNvCxnSpPr>
          <p:nvPr/>
        </p:nvCxnSpPr>
        <p:spPr>
          <a:xfrm flipV="1">
            <a:off x="3648950" y="1930913"/>
            <a:ext cx="2570883" cy="979883"/>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375582" y="1969608"/>
            <a:ext cx="697627" cy="400110"/>
          </a:xfrm>
          <a:prstGeom prst="rect">
            <a:avLst/>
          </a:prstGeom>
          <a:noFill/>
        </p:spPr>
        <p:txBody>
          <a:bodyPr wrap="none" rtlCol="0">
            <a:spAutoFit/>
          </a:bodyPr>
          <a:lstStyle/>
          <a:p>
            <a:r>
              <a:rPr lang="zh-CN" altLang="en-US" sz="2000" b="1" dirty="0" smtClean="0"/>
              <a:t>发现</a:t>
            </a:r>
            <a:endParaRPr lang="zh-CN" altLang="en-US" sz="2000" b="1" dirty="0"/>
          </a:p>
        </p:txBody>
      </p:sp>
      <p:cxnSp>
        <p:nvCxnSpPr>
          <p:cNvPr id="26" name="直接箭头连接符 25"/>
          <p:cNvCxnSpPr/>
          <p:nvPr/>
        </p:nvCxnSpPr>
        <p:spPr>
          <a:xfrm>
            <a:off x="3648950" y="2969862"/>
            <a:ext cx="1470290" cy="669982"/>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03267" y="3953680"/>
            <a:ext cx="697627" cy="400110"/>
          </a:xfrm>
          <a:prstGeom prst="rect">
            <a:avLst/>
          </a:prstGeom>
          <a:noFill/>
        </p:spPr>
        <p:txBody>
          <a:bodyPr wrap="none" rtlCol="0">
            <a:spAutoFit/>
          </a:bodyPr>
          <a:lstStyle/>
          <a:p>
            <a:r>
              <a:rPr lang="zh-CN" altLang="en-US" sz="2000" b="1" dirty="0" smtClean="0"/>
              <a:t>调用</a:t>
            </a:r>
            <a:endParaRPr lang="zh-CN" altLang="en-US" sz="2000" b="1" dirty="0"/>
          </a:p>
        </p:txBody>
      </p:sp>
      <p:cxnSp>
        <p:nvCxnSpPr>
          <p:cNvPr id="23" name="直接箭头连接符 22"/>
          <p:cNvCxnSpPr/>
          <p:nvPr/>
        </p:nvCxnSpPr>
        <p:spPr>
          <a:xfrm flipH="1" flipV="1">
            <a:off x="7614030" y="3677836"/>
            <a:ext cx="334256" cy="699207"/>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766146" y="3652610"/>
            <a:ext cx="697627" cy="400110"/>
          </a:xfrm>
          <a:prstGeom prst="rect">
            <a:avLst/>
          </a:prstGeom>
          <a:noFill/>
        </p:spPr>
        <p:txBody>
          <a:bodyPr wrap="none" rtlCol="0">
            <a:spAutoFit/>
          </a:bodyPr>
          <a:lstStyle/>
          <a:p>
            <a:r>
              <a:rPr lang="zh-CN" altLang="en-US" sz="2000" b="1" dirty="0" smtClean="0"/>
              <a:t>注册</a:t>
            </a:r>
            <a:endParaRPr lang="zh-CN" altLang="en-US" sz="2000" b="1" dirty="0"/>
          </a:p>
        </p:txBody>
      </p:sp>
    </p:spTree>
    <p:extLst>
      <p:ext uri="{BB962C8B-B14F-4D97-AF65-F5344CB8AC3E}">
        <p14:creationId xmlns:p14="http://schemas.microsoft.com/office/powerpoint/2010/main" val="4010802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示例：</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Java RMI</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Java RMI</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JDK </a:t>
            </a:r>
            <a:r>
              <a:rPr lang="zh-CN" altLang="en-US" sz="2400" dirty="0" smtClean="0">
                <a:latin typeface="微软雅黑" panose="020B0503020204020204" pitchFamily="34" charset="-122"/>
                <a:ea typeface="微软雅黑" panose="020B0503020204020204" pitchFamily="34" charset="-122"/>
              </a:rPr>
              <a:t>提供的一套</a:t>
            </a:r>
            <a:r>
              <a:rPr lang="en-US" altLang="zh-CN" sz="2400" dirty="0" smtClean="0">
                <a:latin typeface="微软雅黑" panose="020B0503020204020204" pitchFamily="34" charset="-122"/>
                <a:ea typeface="微软雅黑" panose="020B0503020204020204" pitchFamily="34" charset="-122"/>
              </a:rPr>
              <a:t>RMI</a:t>
            </a:r>
            <a:r>
              <a:rPr lang="zh-CN" altLang="en-US" sz="2400" dirty="0" smtClean="0">
                <a:latin typeface="微软雅黑" panose="020B0503020204020204" pitchFamily="34" charset="-122"/>
                <a:ea typeface="微软雅黑" panose="020B0503020204020204" pitchFamily="34" charset="-122"/>
              </a:rPr>
              <a:t>中间件</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RMIRegistry</a:t>
            </a:r>
            <a:r>
              <a:rPr lang="zh-CN" altLang="en-US" sz="2400" dirty="0" smtClean="0">
                <a:latin typeface="微软雅黑" panose="020B0503020204020204" pitchFamily="34" charset="-122"/>
                <a:ea typeface="微软雅黑" panose="020B0503020204020204" pitchFamily="34" charset="-122"/>
              </a:rPr>
              <a:t>：注册中心程序</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分发器</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rmic</a:t>
            </a:r>
            <a:r>
              <a:rPr lang="zh-CN" altLang="en-US" sz="2400" dirty="0" smtClean="0">
                <a:latin typeface="微软雅黑" panose="020B0503020204020204" pitchFamily="34" charset="-122"/>
                <a:ea typeface="微软雅黑" panose="020B0503020204020204" pitchFamily="34" charset="-122"/>
              </a:rPr>
              <a:t>：在客户端程序和服务端程序中植入</a:t>
            </a:r>
            <a:r>
              <a:rPr lang="en-US" altLang="zh-CN" sz="2400" dirty="0" smtClean="0">
                <a:latin typeface="微软雅黑" panose="020B0503020204020204" pitchFamily="34" charset="-122"/>
                <a:ea typeface="微软雅黑" panose="020B0503020204020204" pitchFamily="34" charset="-122"/>
              </a:rPr>
              <a:t>stub</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skeleton</a:t>
            </a:r>
            <a:r>
              <a:rPr lang="zh-CN" altLang="en-US" sz="2400" dirty="0" smtClean="0">
                <a:latin typeface="微软雅黑" panose="020B0503020204020204" pitchFamily="34" charset="-122"/>
                <a:ea typeface="微软雅黑" panose="020B0503020204020204" pitchFamily="34" charset="-122"/>
              </a:rPr>
              <a:t>的辅助工具。（新版</a:t>
            </a:r>
            <a:r>
              <a:rPr lang="en-US" altLang="zh-CN" sz="2400" dirty="0" smtClean="0">
                <a:latin typeface="微软雅黑" panose="020B0503020204020204" pitchFamily="34" charset="-122"/>
                <a:ea typeface="微软雅黑" panose="020B0503020204020204" pitchFamily="34" charset="-122"/>
              </a:rPr>
              <a:t>JDK</a:t>
            </a:r>
            <a:r>
              <a:rPr lang="zh-CN" altLang="en-US" sz="2400" dirty="0" smtClean="0">
                <a:latin typeface="微软雅黑" panose="020B0503020204020204" pitchFamily="34" charset="-122"/>
                <a:ea typeface="微软雅黑" panose="020B0503020204020204" pitchFamily="34" charset="-122"/>
              </a:rPr>
              <a:t>已经不需要</a:t>
            </a:r>
            <a:r>
              <a:rPr lang="en-US" altLang="zh-CN" sz="2400" dirty="0" err="1" smtClean="0">
                <a:latin typeface="微软雅黑" panose="020B0503020204020204" pitchFamily="34" charset="-122"/>
                <a:ea typeface="微软雅黑" panose="020B0503020204020204" pitchFamily="34" charset="-122"/>
              </a:rPr>
              <a:t>rmic</a:t>
            </a:r>
            <a:r>
              <a:rPr lang="zh-CN" altLang="en-US" sz="2400" dirty="0">
                <a:latin typeface="微软雅黑" panose="020B0503020204020204" pitchFamily="34" charset="-122"/>
                <a:ea typeface="微软雅黑" panose="020B0503020204020204" pitchFamily="34" charset="-122"/>
              </a:rPr>
              <a:t>了</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Java RMI</a:t>
            </a:r>
            <a:r>
              <a:rPr lang="zh-CN" altLang="en-US" sz="2400" dirty="0" smtClean="0">
                <a:latin typeface="微软雅黑" panose="020B0503020204020204" pitchFamily="34" charset="-122"/>
                <a:ea typeface="微软雅黑" panose="020B0503020204020204" pitchFamily="34" charset="-122"/>
              </a:rPr>
              <a:t>只支持</a:t>
            </a:r>
            <a:r>
              <a:rPr lang="en-US" altLang="zh-CN" sz="2400" dirty="0" smtClean="0">
                <a:latin typeface="微软雅黑" panose="020B0503020204020204" pitchFamily="34" charset="-122"/>
                <a:ea typeface="微软雅黑" panose="020B0503020204020204" pitchFamily="34" charset="-122"/>
              </a:rPr>
              <a:t>Java</a:t>
            </a:r>
            <a:r>
              <a:rPr lang="zh-CN" altLang="en-US" sz="2400" dirty="0" smtClean="0">
                <a:latin typeface="微软雅黑" panose="020B0503020204020204" pitchFamily="34" charset="-122"/>
                <a:ea typeface="微软雅黑" panose="020B0503020204020204" pitchFamily="34" charset="-122"/>
              </a:rPr>
              <a:t>语言</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Java RMI</a:t>
            </a:r>
            <a:r>
              <a:rPr lang="zh-CN" altLang="en-US" sz="2400" dirty="0" smtClean="0">
                <a:latin typeface="微软雅黑" panose="020B0503020204020204" pitchFamily="34" charset="-122"/>
                <a:ea typeface="微软雅黑" panose="020B0503020204020204" pitchFamily="34" charset="-122"/>
              </a:rPr>
              <a:t>例子程序</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6122869"/>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接口定义语言</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IDL</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28830" y="990664"/>
            <a:ext cx="8762770" cy="914376"/>
          </a:xfrm>
        </p:spPr>
        <p:txBody>
          <a:body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对应</a:t>
            </a:r>
            <a:r>
              <a:rPr lang="zh-CN" altLang="en-US" sz="2400" dirty="0" smtClean="0">
                <a:solidFill>
                  <a:srgbClr val="FF0000"/>
                </a:solidFill>
                <a:latin typeface="微软雅黑" panose="020B0503020204020204" pitchFamily="34" charset="-122"/>
                <a:ea typeface="微软雅黑" panose="020B0503020204020204" pitchFamily="34" charset="-122"/>
              </a:rPr>
              <a:t>支持跨编程语言调用</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RPC/RMI</a:t>
            </a:r>
            <a:r>
              <a:rPr lang="zh-CN" altLang="en-US" sz="2400" dirty="0" smtClean="0">
                <a:latin typeface="微软雅黑" panose="020B0503020204020204" pitchFamily="34" charset="-122"/>
                <a:ea typeface="微软雅黑" panose="020B0503020204020204" pitchFamily="34" charset="-122"/>
              </a:rPr>
              <a:t>中间件而言，还有定义一套独立于各类编程语言的</a:t>
            </a:r>
            <a:r>
              <a:rPr lang="zh-CN" altLang="en-US" sz="2400" dirty="0" smtClean="0">
                <a:solidFill>
                  <a:srgbClr val="FF0000"/>
                </a:solidFill>
                <a:latin typeface="微软雅黑" panose="020B0503020204020204" pitchFamily="34" charset="-122"/>
                <a:ea typeface="微软雅黑" panose="020B0503020204020204" pitchFamily="34" charset="-122"/>
              </a:rPr>
              <a:t>接口定义语言</a:t>
            </a:r>
            <a:r>
              <a:rPr lang="en-US" altLang="zh-CN" sz="2400" dirty="0" smtClean="0">
                <a:solidFill>
                  <a:srgbClr val="FF0000"/>
                </a:solidFill>
                <a:latin typeface="微软雅黑" panose="020B0503020204020204" pitchFamily="34" charset="-122"/>
                <a:ea typeface="微软雅黑" panose="020B0503020204020204" pitchFamily="34" charset="-122"/>
              </a:rPr>
              <a:t>IDL</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505228" y="2133634"/>
            <a:ext cx="5562574" cy="3929323"/>
          </a:xfrm>
          <a:prstGeom prst="rect">
            <a:avLst/>
          </a:prstGeom>
        </p:spPr>
      </p:pic>
      <p:sp>
        <p:nvSpPr>
          <p:cNvPr id="5" name="内容占位符 1"/>
          <p:cNvSpPr txBox="1">
            <a:spLocks/>
          </p:cNvSpPr>
          <p:nvPr/>
        </p:nvSpPr>
        <p:spPr bwMode="auto">
          <a:xfrm>
            <a:off x="221321" y="1905040"/>
            <a:ext cx="3055313" cy="914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一系列的将</a:t>
            </a:r>
            <a:r>
              <a:rPr lang="en-US" altLang="zh-CN" sz="2400" dirty="0" smtClean="0">
                <a:latin typeface="微软雅黑" panose="020B0503020204020204" pitchFamily="34" charset="-122"/>
                <a:ea typeface="微软雅黑" panose="020B0503020204020204" pitchFamily="34" charset="-122"/>
              </a:rPr>
              <a:t>IDL</a:t>
            </a:r>
            <a:r>
              <a:rPr lang="zh-CN" altLang="en-US" sz="2400" dirty="0">
                <a:latin typeface="微软雅黑" panose="020B0503020204020204" pitchFamily="34" charset="-122"/>
                <a:ea typeface="微软雅黑" panose="020B0503020204020204" pitchFamily="34" charset="-122"/>
              </a:rPr>
              <a:t>转化</a:t>
            </a:r>
            <a:r>
              <a:rPr lang="zh-CN" altLang="en-US" sz="2400" dirty="0" smtClean="0">
                <a:latin typeface="微软雅黑" panose="020B0503020204020204" pitchFamily="34" charset="-122"/>
                <a:ea typeface="微软雅黑" panose="020B0503020204020204" pitchFamily="34" charset="-122"/>
              </a:rPr>
              <a:t>为本地语言的工具：</a:t>
            </a:r>
            <a:r>
              <a:rPr lang="en-US" altLang="zh-CN" sz="2400" dirty="0" smtClean="0">
                <a:latin typeface="微软雅黑" panose="020B0503020204020204" pitchFamily="34" charset="-122"/>
                <a:ea typeface="微软雅黑" panose="020B0503020204020204" pitchFamily="34" charset="-122"/>
              </a:rPr>
              <a:t>idl2Java</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idl2CPP</a:t>
            </a:r>
            <a:r>
              <a:rPr lang="zh-CN" altLang="en-US" sz="2400" dirty="0" smtClean="0">
                <a:latin typeface="微软雅黑" panose="020B0503020204020204" pitchFamily="34" charset="-122"/>
                <a:ea typeface="微软雅黑" panose="020B0503020204020204" pitchFamily="34" charset="-122"/>
              </a:rPr>
              <a:t>等。</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根据</a:t>
            </a:r>
            <a:r>
              <a:rPr lang="en-US" altLang="zh-CN" sz="2400" dirty="0" smtClean="0">
                <a:latin typeface="微软雅黑" panose="020B0503020204020204" pitchFamily="34" charset="-122"/>
                <a:ea typeface="微软雅黑" panose="020B0503020204020204" pitchFamily="34" charset="-122"/>
              </a:rPr>
              <a:t>IDL</a:t>
            </a:r>
            <a:r>
              <a:rPr lang="zh-CN" altLang="en-US" sz="2400" dirty="0" smtClean="0">
                <a:latin typeface="微软雅黑" panose="020B0503020204020204" pitchFamily="34" charset="-122"/>
                <a:ea typeface="微软雅黑" panose="020B0503020204020204" pitchFamily="34" charset="-122"/>
              </a:rPr>
              <a:t>生成</a:t>
            </a:r>
            <a:r>
              <a:rPr lang="en-US" altLang="zh-CN" sz="2400" dirty="0" smtClean="0">
                <a:latin typeface="微软雅黑" panose="020B0503020204020204" pitchFamily="34" charset="-122"/>
                <a:ea typeface="微软雅黑" panose="020B0503020204020204" pitchFamily="34" charset="-122"/>
              </a:rPr>
              <a:t>stub</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skeleton</a:t>
            </a:r>
            <a:r>
              <a:rPr lang="zh-CN" altLang="en-US" sz="2400" dirty="0" smtClean="0">
                <a:latin typeface="微软雅黑" panose="020B0503020204020204" pitchFamily="34" charset="-122"/>
                <a:ea typeface="微软雅黑" panose="020B0503020204020204" pitchFamily="34" charset="-122"/>
              </a:rPr>
              <a:t>的工具</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514826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常用的</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RPC/RMI</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 </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304912" y="838268"/>
            <a:ext cx="8762770" cy="4952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Java RMI</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Java</a:t>
            </a:r>
            <a:r>
              <a:rPr lang="zh-CN" altLang="en-US" sz="2400" dirty="0" smtClean="0">
                <a:latin typeface="微软雅黑" panose="020B0503020204020204" pitchFamily="34" charset="-122"/>
                <a:ea typeface="微软雅黑" panose="020B0503020204020204" pitchFamily="34" charset="-122"/>
              </a:rPr>
              <a:t>的自娱自乐</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a:latin typeface="微软雅黑" panose="020B0503020204020204" pitchFamily="34" charset="-122"/>
                <a:ea typeface="微软雅黑" panose="020B0503020204020204" pitchFamily="34" charset="-122"/>
              </a:rPr>
              <a:t>Microsoft .NET </a:t>
            </a:r>
            <a:r>
              <a:rPr lang="en-US" altLang="zh-CN" sz="2400" dirty="0" smtClean="0">
                <a:latin typeface="微软雅黑" panose="020B0503020204020204" pitchFamily="34" charset="-122"/>
                <a:ea typeface="微软雅黑" panose="020B0503020204020204" pitchFamily="34" charset="-122"/>
              </a:rPr>
              <a:t>Remoting</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.Net</a:t>
            </a:r>
            <a:r>
              <a:rPr lang="zh-CN" altLang="en-US" sz="2400" dirty="0" smtClean="0">
                <a:latin typeface="微软雅黑" panose="020B0503020204020204" pitchFamily="34" charset="-122"/>
                <a:ea typeface="微软雅黑" panose="020B0503020204020204" pitchFamily="34" charset="-122"/>
              </a:rPr>
              <a:t>的自娱自乐</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CORBA</a:t>
            </a:r>
            <a:r>
              <a:rPr lang="zh-CN" altLang="en-US" sz="2400" dirty="0" smtClean="0">
                <a:latin typeface="微软雅黑" panose="020B0503020204020204" pitchFamily="34" charset="-122"/>
                <a:ea typeface="微软雅黑" panose="020B0503020204020204" pitchFamily="34" charset="-122"/>
              </a:rPr>
              <a:t>：重量级分布式对象中间件，跨语言</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gRPC</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Google</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RPC</a:t>
            </a:r>
            <a:r>
              <a:rPr lang="zh-CN" altLang="en-US" sz="2400" dirty="0" smtClean="0">
                <a:latin typeface="微软雅黑" panose="020B0503020204020204" pitchFamily="34" charset="-122"/>
                <a:ea typeface="微软雅黑" panose="020B0503020204020204" pitchFamily="34" charset="-122"/>
              </a:rPr>
              <a:t>中间件，高效，开源，跨语言</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Thrift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Facebook</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Apache</a:t>
            </a:r>
            <a:r>
              <a:rPr lang="zh-CN" altLang="en-US" sz="2400" dirty="0" smtClean="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RPC</a:t>
            </a:r>
            <a:r>
              <a:rPr lang="zh-CN" altLang="en-US" sz="2400" dirty="0">
                <a:latin typeface="微软雅黑" panose="020B0503020204020204" pitchFamily="34" charset="-122"/>
                <a:ea typeface="微软雅黑" panose="020B0503020204020204" pitchFamily="34" charset="-122"/>
              </a:rPr>
              <a:t>中间件，高效，开源，跨</a:t>
            </a:r>
            <a:r>
              <a:rPr lang="zh-CN" altLang="en-US" sz="2400" dirty="0" smtClean="0">
                <a:latin typeface="微软雅黑" panose="020B0503020204020204" pitchFamily="34" charset="-122"/>
                <a:ea typeface="微软雅黑" panose="020B0503020204020204" pitchFamily="34" charset="-122"/>
              </a:rPr>
              <a:t>语言</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smtClean="0">
                <a:latin typeface="微软雅黑" panose="020B0503020204020204" pitchFamily="34" charset="-122"/>
                <a:ea typeface="微软雅黑" panose="020B0503020204020204" pitchFamily="34" charset="-122"/>
              </a:rPr>
              <a:t>Hessian</a:t>
            </a:r>
            <a:r>
              <a:rPr lang="zh-CN" altLang="en-US" sz="2400" dirty="0" smtClean="0">
                <a:latin typeface="微软雅黑" panose="020B0503020204020204" pitchFamily="34" charset="-122"/>
                <a:ea typeface="微软雅黑" panose="020B0503020204020204" pitchFamily="34" charset="-122"/>
              </a:rPr>
              <a:t>：基于</a:t>
            </a:r>
            <a:r>
              <a:rPr lang="en-US" altLang="zh-CN" sz="2400" dirty="0" smtClean="0">
                <a:latin typeface="微软雅黑" panose="020B0503020204020204" pitchFamily="34" charset="-122"/>
                <a:ea typeface="微软雅黑" panose="020B0503020204020204" pitchFamily="34" charset="-122"/>
              </a:rPr>
              <a:t>HTTP+</a:t>
            </a:r>
            <a:r>
              <a:rPr lang="zh-CN" altLang="en-US" sz="2400" dirty="0" smtClean="0">
                <a:latin typeface="微软雅黑" panose="020B0503020204020204" pitchFamily="34" charset="-122"/>
                <a:ea typeface="微软雅黑" panose="020B0503020204020204" pitchFamily="34" charset="-122"/>
              </a:rPr>
              <a:t>二进制，跨语言</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Dubbo</a:t>
            </a:r>
            <a:r>
              <a:rPr lang="zh-CN" altLang="en-US" sz="2400" dirty="0" smtClean="0">
                <a:latin typeface="微软雅黑" panose="020B0503020204020204" pitchFamily="34" charset="-122"/>
                <a:ea typeface="微软雅黑" panose="020B0503020204020204" pitchFamily="34" charset="-122"/>
              </a:rPr>
              <a:t>：淘宝开源中间件，</a:t>
            </a:r>
            <a:r>
              <a:rPr lang="en-US" altLang="zh-CN" sz="2400" dirty="0" smtClean="0">
                <a:latin typeface="微软雅黑" panose="020B0503020204020204" pitchFamily="34" charset="-122"/>
                <a:ea typeface="微软雅黑" panose="020B0503020204020204" pitchFamily="34" charset="-122"/>
              </a:rPr>
              <a:t>Java</a:t>
            </a: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Motan</a:t>
            </a:r>
            <a:r>
              <a:rPr lang="zh-CN" altLang="en-US" sz="2400" dirty="0" smtClean="0">
                <a:latin typeface="微软雅黑" panose="020B0503020204020204" pitchFamily="34" charset="-122"/>
                <a:ea typeface="微软雅黑" panose="020B0503020204020204" pitchFamily="34" charset="-122"/>
              </a:rPr>
              <a:t>：新浪</a:t>
            </a:r>
            <a:r>
              <a:rPr lang="zh-CN" altLang="en-US" sz="2400" dirty="0">
                <a:latin typeface="微软雅黑" panose="020B0503020204020204" pitchFamily="34" charset="-122"/>
                <a:ea typeface="微软雅黑" panose="020B0503020204020204" pitchFamily="34" charset="-122"/>
              </a:rPr>
              <a:t>开源中间件，</a:t>
            </a:r>
            <a:r>
              <a:rPr lang="en-US" altLang="zh-CN" sz="2400" dirty="0">
                <a:latin typeface="微软雅黑" panose="020B0503020204020204" pitchFamily="34" charset="-122"/>
                <a:ea typeface="微软雅黑" panose="020B0503020204020204" pitchFamily="34" charset="-122"/>
              </a:rPr>
              <a:t>Java</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WebService</a:t>
            </a:r>
            <a:r>
              <a:rPr lang="zh-CN" altLang="en-US" sz="2400" dirty="0" smtClean="0">
                <a:latin typeface="微软雅黑" panose="020B0503020204020204" pitchFamily="34" charset="-122"/>
                <a:ea typeface="微软雅黑" panose="020B0503020204020204" pitchFamily="34" charset="-122"/>
              </a:rPr>
              <a:t>：基于</a:t>
            </a:r>
            <a:r>
              <a:rPr lang="en-US" altLang="zh-CN" sz="2400" dirty="0" smtClean="0">
                <a:latin typeface="微软雅黑" panose="020B0503020204020204" pitchFamily="34" charset="-122"/>
                <a:ea typeface="微软雅黑" panose="020B0503020204020204" pitchFamily="34" charset="-122"/>
              </a:rPr>
              <a:t>HTTP + SOAP/XML/JSON</a:t>
            </a:r>
          </a:p>
          <a:p>
            <a:pPr>
              <a:spcAft>
                <a:spcPts val="600"/>
              </a:spcAft>
              <a:buClr>
                <a:srgbClr val="FF0000"/>
              </a:buClr>
            </a:pPr>
            <a:r>
              <a:rPr lang="en-US" altLang="zh-CN" sz="2400" dirty="0">
                <a:latin typeface="微软雅黑" panose="020B0503020204020204" pitchFamily="34" charset="-122"/>
                <a:ea typeface="微软雅黑" panose="020B0503020204020204" pitchFamily="34" charset="-122"/>
              </a:rPr>
              <a:t>Google Protocol </a:t>
            </a:r>
            <a:r>
              <a:rPr lang="en-US" altLang="zh-CN" sz="2400" dirty="0" smtClean="0">
                <a:latin typeface="微软雅黑" panose="020B0503020204020204" pitchFamily="34" charset="-122"/>
                <a:ea typeface="微软雅黑" panose="020B0503020204020204" pitchFamily="34" charset="-122"/>
              </a:rPr>
              <a:t>Buffers</a:t>
            </a:r>
            <a:r>
              <a:rPr lang="zh-CN" altLang="en-US" sz="2400" dirty="0" smtClean="0">
                <a:latin typeface="微软雅黑" panose="020B0503020204020204" pitchFamily="34" charset="-122"/>
                <a:ea typeface="微软雅黑" panose="020B0503020204020204" pitchFamily="34" charset="-122"/>
              </a:rPr>
              <a:t>：一种对象序列化标准和开发库</a:t>
            </a: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4420812"/>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第二次作业！</a:t>
            </a:r>
          </a:p>
        </p:txBody>
      </p:sp>
      <p:sp>
        <p:nvSpPr>
          <p:cNvPr id="2" name="内容占位符 1"/>
          <p:cNvSpPr>
            <a:spLocks noGrp="1"/>
          </p:cNvSpPr>
          <p:nvPr>
            <p:ph idx="1"/>
          </p:nvPr>
        </p:nvSpPr>
        <p:spPr>
          <a:xfrm>
            <a:off x="228714" y="838268"/>
            <a:ext cx="8762770" cy="5257662"/>
          </a:xfrm>
        </p:spPr>
        <p:txBody>
          <a:bodyPr/>
          <a:lstStyle/>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题目：</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zh-CN" altLang="en-US" sz="2000" dirty="0" smtClean="0">
                <a:latin typeface="微软雅黑" panose="020B0503020204020204" pitchFamily="34" charset="-122"/>
                <a:ea typeface="微软雅黑" panose="020B0503020204020204" pitchFamily="34" charset="-122"/>
              </a:rPr>
              <a:t>利用</a:t>
            </a:r>
            <a:r>
              <a:rPr lang="en-US" altLang="zh-CN" sz="2000" dirty="0" smtClean="0">
                <a:latin typeface="微软雅黑" panose="020B0503020204020204" pitchFamily="34" charset="-122"/>
                <a:ea typeface="微软雅黑" panose="020B0503020204020204" pitchFamily="34" charset="-122"/>
              </a:rPr>
              <a:t>RPC/RMI</a:t>
            </a:r>
            <a:r>
              <a:rPr lang="zh-CN" altLang="en-US" sz="2000" dirty="0" smtClean="0">
                <a:latin typeface="微软雅黑" panose="020B0503020204020204" pitchFamily="34" charset="-122"/>
                <a:ea typeface="微软雅黑" panose="020B0503020204020204" pitchFamily="34" charset="-122"/>
              </a:rPr>
              <a:t>技术实现一个书籍信息管理系统，具体要求：</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chemeClr val="tx1"/>
              </a:buClr>
              <a:buSzPct val="100000"/>
              <a:buFont typeface="+mj-lt"/>
              <a:buAutoNum type="arabicPeriod"/>
            </a:pPr>
            <a:r>
              <a:rPr lang="zh-CN" altLang="en-US" sz="2000" dirty="0" smtClean="0">
                <a:latin typeface="微软雅黑" panose="020B0503020204020204" pitchFamily="34" charset="-122"/>
                <a:ea typeface="微软雅黑" panose="020B0503020204020204" pitchFamily="34" charset="-122"/>
              </a:rPr>
              <a:t>客户端实现用户交互，服务器端实现书籍信息存储和管理。客户端与服务器端利用</a:t>
            </a:r>
            <a:r>
              <a:rPr lang="en-US" altLang="zh-CN" sz="2000" dirty="0" smtClean="0">
                <a:latin typeface="微软雅黑" panose="020B0503020204020204" pitchFamily="34" charset="-122"/>
                <a:ea typeface="微软雅黑" panose="020B0503020204020204" pitchFamily="34" charset="-122"/>
              </a:rPr>
              <a:t>RPC/RMI</a:t>
            </a:r>
            <a:r>
              <a:rPr lang="zh-CN" altLang="en-US" sz="2000" dirty="0" smtClean="0">
                <a:latin typeface="微软雅黑" panose="020B0503020204020204" pitchFamily="34" charset="-122"/>
                <a:ea typeface="微软雅黑" panose="020B0503020204020204" pitchFamily="34" charset="-122"/>
              </a:rPr>
              <a:t>机制进行协作。</a:t>
            </a:r>
            <a:r>
              <a:rPr lang="zh-CN" altLang="en-US" sz="2000" dirty="0" smtClean="0">
                <a:solidFill>
                  <a:srgbClr val="FF0000"/>
                </a:solidFill>
                <a:latin typeface="微软雅黑" panose="020B0503020204020204" pitchFamily="34" charset="-122"/>
                <a:ea typeface="微软雅黑" panose="020B0503020204020204" pitchFamily="34" charset="-122"/>
              </a:rPr>
              <a:t>中间件任选</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chemeClr val="tx1"/>
              </a:buClr>
              <a:buSzPct val="100000"/>
              <a:buFont typeface="+mj-lt"/>
              <a:buAutoNum type="arabicPeriod"/>
            </a:pPr>
            <a:r>
              <a:rPr lang="zh-CN" altLang="en-US" sz="2000" dirty="0" smtClean="0">
                <a:latin typeface="微软雅黑" panose="020B0503020204020204" pitchFamily="34" charset="-122"/>
                <a:ea typeface="微软雅黑" panose="020B0503020204020204" pitchFamily="34" charset="-122"/>
              </a:rPr>
              <a:t>服务器端至少暴露如下</a:t>
            </a:r>
            <a:r>
              <a:rPr lang="en-US" altLang="zh-CN" sz="2000" dirty="0" smtClean="0">
                <a:latin typeface="微软雅黑" panose="020B0503020204020204" pitchFamily="34" charset="-122"/>
                <a:ea typeface="微软雅黑" panose="020B0503020204020204" pitchFamily="34" charset="-122"/>
              </a:rPr>
              <a:t>RPC/RMI</a:t>
            </a:r>
            <a:r>
              <a:rPr lang="zh-CN" altLang="en-US" sz="2000" dirty="0" smtClean="0">
                <a:latin typeface="微软雅黑" panose="020B0503020204020204" pitchFamily="34" charset="-122"/>
                <a:ea typeface="微软雅黑" panose="020B0503020204020204" pitchFamily="34" charset="-122"/>
              </a:rPr>
              <a:t>接口：</a:t>
            </a:r>
            <a:endParaRPr lang="en-US" altLang="zh-CN" sz="2000" dirty="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1800" dirty="0" smtClean="0">
                <a:latin typeface="微软雅黑" panose="020B0503020204020204" pitchFamily="34" charset="-122"/>
                <a:ea typeface="微软雅黑" panose="020B0503020204020204" pitchFamily="34" charset="-122"/>
              </a:rPr>
              <a:t>  bool add(Book b)   </a:t>
            </a:r>
            <a:r>
              <a:rPr lang="zh-CN" altLang="en-US" sz="1800" dirty="0" smtClean="0">
                <a:latin typeface="微软雅黑" panose="020B0503020204020204" pitchFamily="34" charset="-122"/>
                <a:ea typeface="微软雅黑" panose="020B0503020204020204" pitchFamily="34" charset="-122"/>
              </a:rPr>
              <a:t>添加一个书籍对象。</a:t>
            </a:r>
            <a:endParaRPr lang="en-US" altLang="zh-CN" sz="18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 Book </a:t>
            </a:r>
            <a:r>
              <a:rPr lang="en-US" altLang="zh-CN" sz="1800" dirty="0" err="1" smtClean="0">
                <a:latin typeface="微软雅黑" panose="020B0503020204020204" pitchFamily="34" charset="-122"/>
                <a:ea typeface="微软雅黑" panose="020B0503020204020204" pitchFamily="34" charset="-122"/>
              </a:rPr>
              <a:t>queryByID</a:t>
            </a:r>
            <a:r>
              <a:rPr lang="en-US" altLang="zh-CN" sz="1800" dirty="0" smtClean="0">
                <a:latin typeface="微软雅黑" panose="020B0503020204020204" pitchFamily="34" charset="-122"/>
                <a:ea typeface="微软雅黑" panose="020B0503020204020204" pitchFamily="34" charset="-122"/>
              </a:rPr>
              <a:t>(</a:t>
            </a:r>
            <a:r>
              <a:rPr lang="en-US" altLang="zh-CN" sz="1800" dirty="0" err="1" smtClean="0">
                <a:latin typeface="微软雅黑" panose="020B0503020204020204" pitchFamily="34" charset="-122"/>
                <a:ea typeface="微软雅黑" panose="020B0503020204020204" pitchFamily="34" charset="-122"/>
              </a:rPr>
              <a:t>int</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bookID</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查询指定</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号的</a:t>
            </a:r>
            <a:r>
              <a:rPr lang="zh-CN" altLang="en-US" sz="1800" dirty="0">
                <a:latin typeface="微软雅黑" panose="020B0503020204020204" pitchFamily="34" charset="-122"/>
                <a:ea typeface="微软雅黑" panose="020B0503020204020204" pitchFamily="34" charset="-122"/>
              </a:rPr>
              <a:t>书籍对象</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BookList</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queryByName</a:t>
            </a:r>
            <a:r>
              <a:rPr lang="en-US" altLang="zh-CN" sz="1800" dirty="0" smtClean="0">
                <a:latin typeface="微软雅黑" panose="020B0503020204020204" pitchFamily="34" charset="-122"/>
                <a:ea typeface="微软雅黑" panose="020B0503020204020204" pitchFamily="34" charset="-122"/>
              </a:rPr>
              <a:t>(String name) </a:t>
            </a:r>
            <a:r>
              <a:rPr lang="zh-CN" altLang="en-US" sz="1800" dirty="0" smtClean="0">
                <a:latin typeface="微软雅黑" panose="020B0503020204020204" pitchFamily="34" charset="-122"/>
                <a:ea typeface="微软雅黑" panose="020B0503020204020204" pitchFamily="34" charset="-122"/>
              </a:rPr>
              <a:t>按书名查询符合条件的</a:t>
            </a:r>
            <a:r>
              <a:rPr lang="zh-CN" altLang="en-US" sz="1800" dirty="0">
                <a:latin typeface="微软雅黑" panose="020B0503020204020204" pitchFamily="34" charset="-122"/>
                <a:ea typeface="微软雅黑" panose="020B0503020204020204" pitchFamily="34" charset="-122"/>
              </a:rPr>
              <a:t>书籍</a:t>
            </a:r>
            <a:r>
              <a:rPr lang="zh-CN" altLang="en-US" sz="1800" dirty="0" smtClean="0">
                <a:latin typeface="微软雅黑" panose="020B0503020204020204" pitchFamily="34" charset="-122"/>
                <a:ea typeface="微软雅黑" panose="020B0503020204020204" pitchFamily="34" charset="-122"/>
              </a:rPr>
              <a:t>对象列表，支持模糊查询。</a:t>
            </a:r>
            <a:endParaRPr lang="en-US" altLang="zh-CN" sz="1800" dirty="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1800" dirty="0" smtClean="0">
                <a:latin typeface="微软雅黑" panose="020B0503020204020204" pitchFamily="34" charset="-122"/>
                <a:ea typeface="微软雅黑" panose="020B0503020204020204" pitchFamily="34" charset="-122"/>
              </a:rPr>
              <a:t>  bool delete(</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int</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bookID</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删除</a:t>
            </a:r>
            <a:r>
              <a:rPr lang="zh-CN" altLang="en-US" sz="1800" dirty="0">
                <a:latin typeface="微软雅黑" panose="020B0503020204020204" pitchFamily="34" charset="-122"/>
                <a:ea typeface="微软雅黑" panose="020B0503020204020204" pitchFamily="34" charset="-122"/>
              </a:rPr>
              <a:t>指定</a:t>
            </a:r>
            <a:r>
              <a:rPr lang="en-US" altLang="zh-CN" sz="1800" dirty="0">
                <a:latin typeface="微软雅黑" panose="020B0503020204020204" pitchFamily="34" charset="-122"/>
                <a:ea typeface="微软雅黑" panose="020B0503020204020204" pitchFamily="34" charset="-122"/>
              </a:rPr>
              <a:t>ID</a:t>
            </a:r>
            <a:r>
              <a:rPr lang="zh-CN" altLang="en-US" sz="1800" dirty="0">
                <a:latin typeface="微软雅黑" panose="020B0503020204020204" pitchFamily="34" charset="-122"/>
                <a:ea typeface="微软雅黑" panose="020B0503020204020204" pitchFamily="34" charset="-122"/>
              </a:rPr>
              <a:t>号的书籍对象</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提交要求：</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1. </a:t>
            </a:r>
            <a:r>
              <a:rPr lang="en-US" altLang="zh-CN" sz="2000" dirty="0" smtClean="0">
                <a:solidFill>
                  <a:srgbClr val="FF0000"/>
                </a:solidFill>
                <a:latin typeface="微软雅黑" panose="020B0503020204020204" pitchFamily="34" charset="-122"/>
                <a:ea typeface="微软雅黑" panose="020B0503020204020204" pitchFamily="34" charset="-122"/>
              </a:rPr>
              <a:t>4</a:t>
            </a:r>
            <a:r>
              <a:rPr lang="zh-CN" altLang="en-US" sz="2000" dirty="0" smtClean="0">
                <a:solidFill>
                  <a:srgbClr val="FF0000"/>
                </a:solidFill>
                <a:latin typeface="微软雅黑" panose="020B0503020204020204" pitchFamily="34" charset="-122"/>
                <a:ea typeface="微软雅黑" panose="020B0503020204020204" pitchFamily="34" charset="-122"/>
              </a:rPr>
              <a:t>月</a:t>
            </a:r>
            <a:r>
              <a:rPr lang="en-US" altLang="zh-CN" sz="2000" dirty="0" smtClean="0">
                <a:solidFill>
                  <a:srgbClr val="FF0000"/>
                </a:solidFill>
                <a:latin typeface="微软雅黑" panose="020B0503020204020204" pitchFamily="34" charset="-122"/>
                <a:ea typeface="微软雅黑" panose="020B0503020204020204" pitchFamily="34" charset="-122"/>
              </a:rPr>
              <a:t>28</a:t>
            </a:r>
            <a:r>
              <a:rPr lang="zh-CN" altLang="en-US" sz="2000" dirty="0" smtClean="0">
                <a:solidFill>
                  <a:srgbClr val="FF0000"/>
                </a:solidFill>
                <a:latin typeface="微软雅黑" panose="020B0503020204020204" pitchFamily="34" charset="-122"/>
                <a:ea typeface="微软雅黑" panose="020B0503020204020204" pitchFamily="34" charset="-122"/>
              </a:rPr>
              <a:t>日前</a:t>
            </a:r>
            <a:r>
              <a:rPr lang="zh-CN" altLang="en-US" sz="2000" dirty="0" smtClean="0">
                <a:latin typeface="微软雅黑" panose="020B0503020204020204" pitchFamily="34" charset="-122"/>
                <a:ea typeface="微软雅黑" panose="020B0503020204020204" pitchFamily="34" charset="-122"/>
              </a:rPr>
              <a:t>将</a:t>
            </a:r>
            <a:r>
              <a:rPr lang="zh-CN" altLang="en-US" sz="2000" smtClean="0">
                <a:solidFill>
                  <a:srgbClr val="FF0000"/>
                </a:solidFill>
                <a:latin typeface="微软雅黑" panose="020B0503020204020204" pitchFamily="34" charset="-122"/>
                <a:ea typeface="微软雅黑" panose="020B0503020204020204" pitchFamily="34" charset="-122"/>
              </a:rPr>
              <a:t>源程序和设计说明</a:t>
            </a:r>
            <a:r>
              <a:rPr lang="zh-CN" altLang="en-US" sz="2000" dirty="0" smtClean="0">
                <a:latin typeface="微软雅黑" panose="020B0503020204020204" pitchFamily="34" charset="-122"/>
                <a:ea typeface="微软雅黑" panose="020B0503020204020204" pitchFamily="34" charset="-122"/>
              </a:rPr>
              <a:t>发送至邮箱：</a:t>
            </a:r>
            <a:r>
              <a:rPr lang="en-US" altLang="zh-CN" sz="2000" dirty="0" smtClean="0">
                <a:solidFill>
                  <a:srgbClr val="FF0000"/>
                </a:solidFill>
                <a:latin typeface="微软雅黑" panose="020B0503020204020204" pitchFamily="34" charset="-122"/>
                <a:ea typeface="微软雅黑" panose="020B0503020204020204" pitchFamily="34" charset="-122"/>
              </a:rPr>
              <a:t>xd_distri_comp@163.com</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邮件标题风格：第</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次作业</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学号</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endParaRPr lang="en-US" altLang="zh-CN" sz="20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3. </a:t>
            </a:r>
            <a:r>
              <a:rPr lang="zh-CN" altLang="en-US" sz="2000" dirty="0" smtClean="0">
                <a:latin typeface="微软雅黑" panose="020B0503020204020204" pitchFamily="34" charset="-122"/>
                <a:ea typeface="微软雅黑" panose="020B0503020204020204" pitchFamily="34" charset="-122"/>
              </a:rPr>
              <a:t>源程序打包文件命名方式：第</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次</a:t>
            </a:r>
            <a:r>
              <a:rPr lang="zh-CN" altLang="en-US" sz="2000" dirty="0">
                <a:latin typeface="微软雅黑" panose="020B0503020204020204" pitchFamily="34" charset="-122"/>
                <a:ea typeface="微软雅黑" panose="020B0503020204020204" pitchFamily="34" charset="-122"/>
              </a:rPr>
              <a:t>作业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学号</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r>
              <a:rPr lang="en-US" altLang="zh-CN" sz="2000" dirty="0" smtClean="0">
                <a:latin typeface="微软雅黑" panose="020B0503020204020204" pitchFamily="34" charset="-122"/>
                <a:ea typeface="微软雅黑" panose="020B0503020204020204" pitchFamily="34" charset="-122"/>
              </a:rPr>
              <a:t>.zip</a:t>
            </a:r>
            <a:endParaRPr lang="en-US" altLang="zh-CN" sz="20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894754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267208" y="152400"/>
            <a:ext cx="4724392"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基于消息中间件的通信技术</a:t>
            </a:r>
          </a:p>
        </p:txBody>
      </p:sp>
      <p:sp>
        <p:nvSpPr>
          <p:cNvPr id="2" name="内容占位符 1"/>
          <p:cNvSpPr>
            <a:spLocks noGrp="1"/>
          </p:cNvSpPr>
          <p:nvPr>
            <p:ph idx="1"/>
          </p:nvPr>
        </p:nvSpPr>
        <p:spPr>
          <a:xfrm>
            <a:off x="152516" y="838268"/>
            <a:ext cx="8915166" cy="1295366"/>
          </a:xfrm>
        </p:spPr>
        <p:txBody>
          <a:bodyPr/>
          <a:lstStyle/>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面向消息中间件</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MOM: Message Oriented Middleware</a:t>
            </a:r>
            <a:r>
              <a:rPr lang="zh-CN" altLang="en-US" sz="2400" dirty="0" smtClean="0">
                <a:latin typeface="微软雅黑" panose="020B0503020204020204" pitchFamily="34" charset="-122"/>
                <a:ea typeface="微软雅黑" panose="020B0503020204020204" pitchFamily="34" charset="-122"/>
              </a:rPr>
              <a:t>）提供了一种分布式消息队列服务，使得节点之间可以实现基于消息的形式灵活的</a:t>
            </a:r>
            <a:r>
              <a:rPr lang="zh-CN" altLang="en-US" sz="2400" dirty="0" smtClean="0">
                <a:solidFill>
                  <a:srgbClr val="FF0000"/>
                </a:solidFill>
                <a:latin typeface="微软雅黑" panose="020B0503020204020204" pitchFamily="34" charset="-122"/>
                <a:ea typeface="微软雅黑" panose="020B0503020204020204" pitchFamily="34" charset="-122"/>
              </a:rPr>
              <a:t>异步</a:t>
            </a:r>
            <a:r>
              <a:rPr lang="zh-CN" altLang="en-US" sz="2400" dirty="0" smtClean="0">
                <a:latin typeface="微软雅黑" panose="020B0503020204020204" pitchFamily="34" charset="-122"/>
                <a:ea typeface="微软雅黑" panose="020B0503020204020204" pitchFamily="34" charset="-122"/>
              </a:rPr>
              <a:t>通信。</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993036" y="2209832"/>
            <a:ext cx="6548344" cy="2305050"/>
          </a:xfrm>
          <a:prstGeom prst="rect">
            <a:avLst/>
          </a:prstGeom>
        </p:spPr>
      </p:pic>
      <p:sp>
        <p:nvSpPr>
          <p:cNvPr id="5" name="内容占位符 1"/>
          <p:cNvSpPr txBox="1">
            <a:spLocks/>
          </p:cNvSpPr>
          <p:nvPr/>
        </p:nvSpPr>
        <p:spPr bwMode="auto">
          <a:xfrm>
            <a:off x="152516" y="4551292"/>
            <a:ext cx="8915166" cy="2001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异步的含义</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zh-CN" altLang="en-US" sz="2000" dirty="0" smtClean="0">
                <a:latin typeface="微软雅黑" panose="020B0503020204020204" pitchFamily="34" charset="-122"/>
                <a:ea typeface="微软雅黑" panose="020B0503020204020204" pitchFamily="34" charset="-122"/>
              </a:rPr>
              <a:t>发送</a:t>
            </a:r>
            <a:r>
              <a:rPr lang="zh-CN" altLang="en-US" sz="2000" dirty="0">
                <a:latin typeface="微软雅黑" panose="020B0503020204020204" pitchFamily="34" charset="-122"/>
                <a:ea typeface="微软雅黑" panose="020B0503020204020204" pitchFamily="34" charset="-122"/>
              </a:rPr>
              <a:t>方可以在任意时刻发出消息，不必等待接收方上线，更不必等待消息发送成功再做下一步工作</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接收方不必以阻塞方式等待消息的到来</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619855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267208" y="152400"/>
            <a:ext cx="4724392"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消息中间件工作原理</a:t>
            </a:r>
          </a:p>
        </p:txBody>
      </p:sp>
      <p:sp>
        <p:nvSpPr>
          <p:cNvPr id="6" name="AutoShape 2" descr="https://user-gold-cdn.xitu.io/2018/7/8/16479c8e7c831340?imageView2/0/w/1280/h/960/format/webp/ignore-error/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685902" y="1219258"/>
            <a:ext cx="7966069" cy="4952870"/>
          </a:xfrm>
          <a:prstGeom prst="rect">
            <a:avLst/>
          </a:prstGeom>
        </p:spPr>
      </p:pic>
    </p:spTree>
    <p:extLst>
      <p:ext uri="{BB962C8B-B14F-4D97-AF65-F5344CB8AC3E}">
        <p14:creationId xmlns:p14="http://schemas.microsoft.com/office/powerpoint/2010/main" val="3151461395"/>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267208" y="152400"/>
            <a:ext cx="4724392"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MOM</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支持的两种通信模式</a:t>
            </a:r>
          </a:p>
        </p:txBody>
      </p:sp>
      <p:sp>
        <p:nvSpPr>
          <p:cNvPr id="2" name="内容占位符 1"/>
          <p:cNvSpPr>
            <a:spLocks noGrp="1"/>
          </p:cNvSpPr>
          <p:nvPr>
            <p:ph idx="1"/>
          </p:nvPr>
        </p:nvSpPr>
        <p:spPr>
          <a:xfrm>
            <a:off x="152516" y="838268"/>
            <a:ext cx="8915166" cy="2895524"/>
          </a:xfrm>
        </p:spPr>
        <p:txBody>
          <a:bodyPr/>
          <a:lstStyle/>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点对点通信模式：</a:t>
            </a:r>
            <a:endParaRPr lang="en-US" altLang="zh-CN" sz="28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用于消息</a:t>
            </a:r>
            <a:r>
              <a:rPr lang="zh-CN" altLang="en-US" sz="2400" dirty="0" smtClean="0">
                <a:solidFill>
                  <a:srgbClr val="FF0000"/>
                </a:solidFill>
                <a:latin typeface="微软雅黑" panose="020B0503020204020204" pitchFamily="34" charset="-122"/>
                <a:ea typeface="微软雅黑" panose="020B0503020204020204" pitchFamily="34" charset="-122"/>
              </a:rPr>
              <a:t>生产者</a:t>
            </a:r>
            <a:r>
              <a:rPr lang="zh-CN" altLang="en-US" sz="2400" dirty="0" smtClean="0">
                <a:latin typeface="微软雅黑" panose="020B0503020204020204" pitchFamily="34" charset="-122"/>
                <a:ea typeface="微软雅黑" panose="020B0503020204020204" pitchFamily="34" charset="-122"/>
              </a:rPr>
              <a:t>和消息</a:t>
            </a:r>
            <a:r>
              <a:rPr lang="zh-CN" altLang="en-US" sz="2400" dirty="0" smtClean="0">
                <a:solidFill>
                  <a:srgbClr val="FF0000"/>
                </a:solidFill>
                <a:latin typeface="微软雅黑" panose="020B0503020204020204" pitchFamily="34" charset="-122"/>
                <a:ea typeface="微软雅黑" panose="020B0503020204020204" pitchFamily="34" charset="-122"/>
              </a:rPr>
              <a:t>消费者</a:t>
            </a:r>
            <a:r>
              <a:rPr lang="zh-CN" altLang="en-US" sz="2400" dirty="0" smtClean="0">
                <a:latin typeface="微软雅黑" panose="020B0503020204020204" pitchFamily="34" charset="-122"/>
                <a:ea typeface="微软雅黑" panose="020B0503020204020204" pitchFamily="34" charset="-122"/>
              </a:rPr>
              <a:t>之间点点对点通信，相当于在生产者和消费者之间建立了一个点对点</a:t>
            </a:r>
            <a:r>
              <a:rPr lang="zh-CN" altLang="en-US" sz="2400" dirty="0" smtClean="0">
                <a:solidFill>
                  <a:srgbClr val="FF0000"/>
                </a:solidFill>
                <a:latin typeface="微软雅黑" panose="020B0503020204020204" pitchFamily="34" charset="-122"/>
                <a:ea typeface="微软雅黑" panose="020B0503020204020204" pitchFamily="34" charset="-122"/>
              </a:rPr>
              <a:t>消息队列</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a:spcAft>
                <a:spcPts val="600"/>
              </a:spcAft>
              <a:buClr>
                <a:srgbClr val="FF0000"/>
              </a:buCl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每个</a:t>
            </a:r>
            <a:r>
              <a:rPr lang="zh-CN" altLang="en-US" sz="2400" dirty="0">
                <a:latin typeface="微软雅黑" panose="020B0503020204020204" pitchFamily="34" charset="-122"/>
                <a:ea typeface="微软雅黑" panose="020B0503020204020204" pitchFamily="34" charset="-122"/>
              </a:rPr>
              <a:t>消息只有一个</a:t>
            </a:r>
            <a:r>
              <a:rPr lang="zh-CN" altLang="en-US" sz="2400" dirty="0" smtClean="0">
                <a:latin typeface="微软雅黑" panose="020B0503020204020204" pitchFamily="34" charset="-122"/>
                <a:ea typeface="微软雅黑" panose="020B0503020204020204" pitchFamily="34" charset="-122"/>
              </a:rPr>
              <a:t>消费者，</a:t>
            </a:r>
            <a:r>
              <a:rPr lang="zh-CN" altLang="en-US" sz="2400" dirty="0">
                <a:latin typeface="微软雅黑" panose="020B0503020204020204" pitchFamily="34" charset="-122"/>
                <a:ea typeface="微软雅黑" panose="020B0503020204020204" pitchFamily="34" charset="-122"/>
              </a:rPr>
              <a:t>不可重复消费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一旦被消费，</a:t>
            </a:r>
            <a:r>
              <a:rPr lang="zh-CN" altLang="en-US" sz="2400" dirty="0" smtClean="0">
                <a:latin typeface="微软雅黑" panose="020B0503020204020204" pitchFamily="34" charset="-122"/>
                <a:ea typeface="微软雅黑" panose="020B0503020204020204" pitchFamily="34" charset="-122"/>
              </a:rPr>
              <a:t>消息就</a:t>
            </a:r>
            <a:r>
              <a:rPr lang="zh-CN" altLang="en-US" sz="2400" dirty="0">
                <a:latin typeface="微软雅黑" panose="020B0503020204020204" pitchFamily="34" charset="-122"/>
                <a:ea typeface="微软雅黑" panose="020B0503020204020204" pitchFamily="34" charset="-122"/>
              </a:rPr>
              <a:t>不再在消息队列中</a:t>
            </a:r>
            <a:r>
              <a:rPr lang="en-US" altLang="zh-CN" sz="2400" dirty="0" smtClean="0">
                <a:latin typeface="微软雅黑" panose="020B0503020204020204" pitchFamily="34" charset="-122"/>
                <a:ea typeface="微软雅黑" panose="020B0503020204020204" pitchFamily="34" charset="-122"/>
              </a:rPr>
              <a:t>)</a:t>
            </a:r>
          </a:p>
          <a:p>
            <a:pPr lvl="1">
              <a:spcAft>
                <a:spcPts val="600"/>
              </a:spcAft>
              <a:buClr>
                <a:srgbClr val="FF0000"/>
              </a:buCl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高级</a:t>
            </a:r>
            <a:r>
              <a:rPr lang="zh-CN" altLang="en-US" sz="2400" dirty="0">
                <a:latin typeface="微软雅黑" panose="020B0503020204020204" pitchFamily="34" charset="-122"/>
                <a:ea typeface="微软雅黑" panose="020B0503020204020204" pitchFamily="34" charset="-122"/>
              </a:rPr>
              <a:t>队列</a:t>
            </a:r>
            <a:r>
              <a:rPr lang="zh-CN" altLang="en-US" sz="2400" dirty="0" smtClean="0">
                <a:latin typeface="微软雅黑" panose="020B0503020204020204" pitchFamily="34" charset="-122"/>
                <a:ea typeface="微软雅黑" panose="020B0503020204020204" pitchFamily="34" charset="-122"/>
              </a:rPr>
              <a:t>模式：带优先级的队列；支持持久性的队列</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a:latin typeface="微软雅黑" panose="020B0503020204020204" pitchFamily="34" charset="-122"/>
                <a:ea typeface="微软雅黑" panose="020B0503020204020204" pitchFamily="34" charset="-122"/>
              </a:rPr>
              <a:t>发布</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订阅通信模式：</a:t>
            </a:r>
            <a:endParaRPr lang="en-US" altLang="zh-CN" sz="2800" dirty="0">
              <a:latin typeface="微软雅黑" panose="020B0503020204020204" pitchFamily="34" charset="-122"/>
              <a:ea typeface="微软雅黑" panose="020B0503020204020204" pitchFamily="34" charset="-122"/>
            </a:endParaRPr>
          </a:p>
          <a:p>
            <a:pPr lvl="1">
              <a:spcAft>
                <a:spcPts val="600"/>
              </a:spcAft>
              <a:buClr>
                <a:srgbClr val="FF0000"/>
              </a:buCl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支持</a:t>
            </a:r>
            <a:r>
              <a:rPr lang="zh-CN" altLang="en-US" sz="2400" dirty="0">
                <a:latin typeface="微软雅黑" panose="020B0503020204020204" pitchFamily="34" charset="-122"/>
                <a:ea typeface="微软雅黑" panose="020B0503020204020204" pitchFamily="34" charset="-122"/>
              </a:rPr>
              <a:t>向一个特定</a:t>
            </a:r>
            <a:r>
              <a:rPr lang="zh-CN" altLang="en-US" sz="2400" dirty="0" smtClean="0">
                <a:latin typeface="微软雅黑" panose="020B0503020204020204" pitchFamily="34" charset="-122"/>
                <a:ea typeface="微软雅黑" panose="020B0503020204020204" pitchFamily="34" charset="-122"/>
              </a:rPr>
              <a:t>的</a:t>
            </a:r>
            <a:r>
              <a:rPr lang="zh-CN" altLang="en-US" sz="2400" dirty="0" smtClean="0">
                <a:solidFill>
                  <a:srgbClr val="FF0000"/>
                </a:solidFill>
                <a:latin typeface="微软雅黑" panose="020B0503020204020204" pitchFamily="34" charset="-122"/>
                <a:ea typeface="微软雅黑" panose="020B0503020204020204" pitchFamily="34" charset="-122"/>
              </a:rPr>
              <a:t>消息主题</a:t>
            </a:r>
            <a:r>
              <a:rPr lang="zh-CN" altLang="en-US" sz="2400" dirty="0" smtClean="0">
                <a:latin typeface="微软雅黑" panose="020B0503020204020204" pitchFamily="34" charset="-122"/>
                <a:ea typeface="微软雅黑" panose="020B0503020204020204" pitchFamily="34" charset="-122"/>
              </a:rPr>
              <a:t>发布消息。 </a:t>
            </a:r>
            <a:r>
              <a:rPr lang="zh-CN" altLang="en-US" sz="2400" dirty="0">
                <a:latin typeface="微软雅黑" panose="020B0503020204020204" pitchFamily="34" charset="-122"/>
                <a:ea typeface="微软雅黑" panose="020B0503020204020204" pitchFamily="34" charset="-122"/>
              </a:rPr>
              <a:t>多个</a:t>
            </a:r>
            <a:r>
              <a:rPr lang="zh-CN" altLang="en-US" sz="2400" dirty="0" smtClean="0">
                <a:latin typeface="微软雅黑" panose="020B0503020204020204" pitchFamily="34" charset="-122"/>
                <a:ea typeface="微软雅黑" panose="020B0503020204020204" pitchFamily="34" charset="-122"/>
              </a:rPr>
              <a:t>订阅者可以同时关注并接收来自特定</a:t>
            </a:r>
            <a:r>
              <a:rPr lang="zh-CN" altLang="en-US" sz="2400" dirty="0">
                <a:latin typeface="微软雅黑" panose="020B0503020204020204" pitchFamily="34" charset="-122"/>
                <a:ea typeface="微软雅黑" panose="020B0503020204020204" pitchFamily="34" charset="-122"/>
              </a:rPr>
              <a:t>消息</a:t>
            </a:r>
            <a:r>
              <a:rPr lang="zh-CN" altLang="en-US" sz="2400" dirty="0" smtClean="0">
                <a:latin typeface="微软雅黑" panose="020B0503020204020204" pitchFamily="34" charset="-122"/>
                <a:ea typeface="微软雅黑" panose="020B0503020204020204" pitchFamily="34" charset="-122"/>
              </a:rPr>
              <a:t>主题的消息</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微软雅黑" panose="020B0503020204020204" pitchFamily="34" charset="-122"/>
              <a:buChar char="—"/>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可以灵活地实现广播、组播和多对多等通信模式</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微软雅黑" panose="020B0503020204020204" pitchFamily="34" charset="-122"/>
              <a:buChar char="—"/>
            </a:pPr>
            <a:r>
              <a:rPr lang="zh-CN" altLang="en-US" sz="2400" dirty="0" smtClean="0">
                <a:latin typeface="微软雅黑" panose="020B0503020204020204" pitchFamily="34" charset="-122"/>
                <a:ea typeface="微软雅黑" panose="020B0503020204020204" pitchFamily="34" charset="-122"/>
              </a:rPr>
              <a:t>  可以支持持久性、事务机制等高级功能</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270272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常用的</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MOM</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 </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304912" y="838268"/>
            <a:ext cx="7924592" cy="2514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ActiveMQ</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由 </a:t>
            </a:r>
            <a:r>
              <a:rPr lang="en-US" altLang="zh-CN" sz="2000" dirty="0">
                <a:latin typeface="微软雅黑" panose="020B0503020204020204" pitchFamily="34" charset="-122"/>
                <a:ea typeface="微软雅黑" panose="020B0503020204020204" pitchFamily="34" charset="-122"/>
              </a:rPr>
              <a:t>Apache </a:t>
            </a:r>
            <a:r>
              <a:rPr lang="zh-CN" altLang="en-US" sz="2000" dirty="0">
                <a:latin typeface="微软雅黑" panose="020B0503020204020204" pitchFamily="34" charset="-122"/>
                <a:ea typeface="微软雅黑" panose="020B0503020204020204" pitchFamily="34" charset="-122"/>
              </a:rPr>
              <a:t>出品</a:t>
            </a:r>
            <a:r>
              <a:rPr lang="zh-CN" altLang="en-US" sz="2000" dirty="0" smtClean="0">
                <a:latin typeface="微软雅黑" panose="020B0503020204020204" pitchFamily="34" charset="-122"/>
                <a:ea typeface="微软雅黑" panose="020B0503020204020204" pitchFamily="34" charset="-122"/>
              </a:rPr>
              <a:t>，完全兼容</a:t>
            </a:r>
            <a:r>
              <a:rPr lang="en-US" altLang="zh-CN" sz="2000" dirty="0" smtClean="0">
                <a:latin typeface="微软雅黑" panose="020B0503020204020204" pitchFamily="34" charset="-122"/>
                <a:ea typeface="微软雅黑" panose="020B0503020204020204" pitchFamily="34" charset="-122"/>
              </a:rPr>
              <a:t>JMS</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Java Message Service</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spcAft>
                <a:spcPts val="600"/>
              </a:spcAft>
              <a:buClr>
                <a:srgbClr val="FF0000"/>
              </a:buCl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为多种编程语言提供客户端</a:t>
            </a:r>
            <a:r>
              <a:rPr lang="en-US" altLang="zh-CN" sz="2000" dirty="0" smtClean="0">
                <a:latin typeface="微软雅黑" panose="020B0503020204020204" pitchFamily="34" charset="-122"/>
                <a:ea typeface="微软雅黑" panose="020B0503020204020204" pitchFamily="34" charset="-122"/>
              </a:rPr>
              <a:t>API</a:t>
            </a:r>
          </a:p>
          <a:p>
            <a:pPr lvl="1">
              <a:spcAft>
                <a:spcPts val="600"/>
              </a:spcAft>
              <a:buClr>
                <a:srgbClr val="FF0000"/>
              </a:buCl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内部支持多种通信协议</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rgbClr val="FF0000"/>
              </a:buCl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必须部署</a:t>
            </a:r>
            <a:r>
              <a:rPr lang="zh-CN" altLang="en-US" sz="2000" dirty="0" smtClean="0">
                <a:solidFill>
                  <a:srgbClr val="FF0000"/>
                </a:solidFill>
                <a:latin typeface="微软雅黑" panose="020B0503020204020204" pitchFamily="34" charset="-122"/>
                <a:ea typeface="微软雅黑" panose="020B0503020204020204" pitchFamily="34" charset="-122"/>
              </a:rPr>
              <a:t>中心服务器</a:t>
            </a:r>
            <a:r>
              <a:rPr lang="zh-CN" altLang="en-US" sz="2000" dirty="0">
                <a:latin typeface="微软雅黑" panose="020B0503020204020204" pitchFamily="34" charset="-122"/>
                <a:ea typeface="微软雅黑" panose="020B0503020204020204" pitchFamily="34" charset="-122"/>
              </a:rPr>
              <a:t>作</a:t>
            </a:r>
            <a:r>
              <a:rPr lang="zh-CN" altLang="en-US" sz="2000" dirty="0" smtClean="0">
                <a:latin typeface="微软雅黑" panose="020B0503020204020204" pitchFamily="34" charset="-122"/>
                <a:ea typeface="微软雅黑" panose="020B0503020204020204" pitchFamily="34" charset="-122"/>
              </a:rPr>
              <a:t>为</a:t>
            </a:r>
            <a:r>
              <a:rPr lang="zh-CN" altLang="en-US" sz="2000" dirty="0" smtClean="0">
                <a:solidFill>
                  <a:srgbClr val="FF0000"/>
                </a:solidFill>
                <a:latin typeface="微软雅黑" panose="020B0503020204020204" pitchFamily="34" charset="-122"/>
                <a:ea typeface="微软雅黑" panose="020B0503020204020204" pitchFamily="34" charset="-122"/>
              </a:rPr>
              <a:t>消息路由代理</a:t>
            </a:r>
            <a:r>
              <a:rPr lang="zh-CN" altLang="en-US" sz="2000" dirty="0" smtClean="0">
                <a:latin typeface="微软雅黑" panose="020B0503020204020204" pitchFamily="34" charset="-122"/>
                <a:ea typeface="微软雅黑" panose="020B0503020204020204" pitchFamily="34" charset="-122"/>
              </a:rPr>
              <a:t>。中心服务器可由服务器集群代替。</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315087" y="3048010"/>
            <a:ext cx="4143011" cy="3784031"/>
          </a:xfrm>
          <a:prstGeom prst="rect">
            <a:avLst/>
          </a:prstGeom>
        </p:spPr>
      </p:pic>
    </p:spTree>
    <p:extLst>
      <p:ext uri="{BB962C8B-B14F-4D97-AF65-F5344CB8AC3E}">
        <p14:creationId xmlns:p14="http://schemas.microsoft.com/office/powerpoint/2010/main" val="115860356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95644" y="9014"/>
            <a:ext cx="8001000" cy="790575"/>
          </a:xfrm>
        </p:spPr>
        <p:txBody>
          <a:bodyPr>
            <a:normAutofit/>
          </a:bodyPr>
          <a:lstStyle/>
          <a:p>
            <a:pPr eaLnBrk="1" hangingPunct="1"/>
            <a:r>
              <a:rPr lang="en-US" altLang="zh-CN" sz="2800" b="1" dirty="0" smtClean="0">
                <a:solidFill>
                  <a:srgbClr val="FFFF00"/>
                </a:solidFill>
                <a:latin typeface="微软雅黑" panose="020B0503020204020204" pitchFamily="34" charset="-122"/>
                <a:ea typeface="微软雅黑" panose="020B0503020204020204" pitchFamily="34" charset="-122"/>
              </a:rPr>
              <a:t>TCP/IP</a:t>
            </a:r>
            <a:r>
              <a:rPr lang="zh-CN" altLang="en-US" sz="2800" b="1" dirty="0" smtClean="0">
                <a:solidFill>
                  <a:srgbClr val="FFFF00"/>
                </a:solidFill>
                <a:latin typeface="微软雅黑" panose="020B0503020204020204" pitchFamily="34" charset="-122"/>
                <a:ea typeface="微软雅黑" panose="020B0503020204020204" pitchFamily="34" charset="-122"/>
              </a:rPr>
              <a:t>网络体系介绍</a:t>
            </a:r>
          </a:p>
        </p:txBody>
      </p:sp>
      <p:sp>
        <p:nvSpPr>
          <p:cNvPr id="12291" name="Rectangle 3"/>
          <p:cNvSpPr>
            <a:spLocks noGrp="1" noChangeArrowheads="1"/>
          </p:cNvSpPr>
          <p:nvPr>
            <p:ph type="body" idx="1"/>
          </p:nvPr>
        </p:nvSpPr>
        <p:spPr>
          <a:xfrm>
            <a:off x="462262" y="928674"/>
            <a:ext cx="8001000" cy="4724400"/>
          </a:xfrm>
        </p:spPr>
        <p:txBody>
          <a:bodyPr/>
          <a:lstStyle/>
          <a:p>
            <a:pPr eaLnBrk="1" hangingPunct="1"/>
            <a:r>
              <a:rPr lang="en-US" altLang="zh-CN" sz="2800" b="1" dirty="0" smtClean="0">
                <a:latin typeface="微软雅黑" panose="020B0503020204020204" pitchFamily="34" charset="-122"/>
                <a:ea typeface="微软雅黑" panose="020B0503020204020204" pitchFamily="34" charset="-122"/>
              </a:rPr>
              <a:t>TCP/IP</a:t>
            </a:r>
            <a:r>
              <a:rPr lang="zh-CN" altLang="en-US" sz="2800" b="1" dirty="0" smtClean="0">
                <a:latin typeface="微软雅黑" panose="020B0503020204020204" pitchFamily="34" charset="-122"/>
                <a:ea typeface="微软雅黑" panose="020B0503020204020204" pitchFamily="34" charset="-122"/>
              </a:rPr>
              <a:t>四层模型（也可分为五层，将网络接口层分为两层）</a:t>
            </a:r>
          </a:p>
        </p:txBody>
      </p:sp>
      <p:grpSp>
        <p:nvGrpSpPr>
          <p:cNvPr id="12292" name="Group 42"/>
          <p:cNvGrpSpPr>
            <a:grpSpLocks/>
          </p:cNvGrpSpPr>
          <p:nvPr/>
        </p:nvGrpSpPr>
        <p:grpSpPr bwMode="auto">
          <a:xfrm>
            <a:off x="1042988" y="2214563"/>
            <a:ext cx="7639050" cy="4216400"/>
            <a:chOff x="1043608" y="2132856"/>
            <a:chExt cx="7638430" cy="4215655"/>
          </a:xfrm>
        </p:grpSpPr>
        <p:grpSp>
          <p:nvGrpSpPr>
            <p:cNvPr id="12294" name="Group 41"/>
            <p:cNvGrpSpPr>
              <a:grpSpLocks/>
            </p:cNvGrpSpPr>
            <p:nvPr/>
          </p:nvGrpSpPr>
          <p:grpSpPr bwMode="auto">
            <a:xfrm>
              <a:off x="1043608" y="2132856"/>
              <a:ext cx="7638430" cy="3312368"/>
              <a:chOff x="1043608" y="2132856"/>
              <a:chExt cx="7638430" cy="3312368"/>
            </a:xfrm>
          </p:grpSpPr>
          <p:sp>
            <p:nvSpPr>
              <p:cNvPr id="12297" name="Line 14"/>
              <p:cNvSpPr>
                <a:spLocks noChangeShapeType="1"/>
              </p:cNvSpPr>
              <p:nvPr/>
            </p:nvSpPr>
            <p:spPr bwMode="auto">
              <a:xfrm>
                <a:off x="4283968" y="2604095"/>
                <a:ext cx="0" cy="144016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8" name="Line 14"/>
              <p:cNvSpPr>
                <a:spLocks noChangeShapeType="1"/>
              </p:cNvSpPr>
              <p:nvPr/>
            </p:nvSpPr>
            <p:spPr bwMode="auto">
              <a:xfrm>
                <a:off x="1675210" y="2605435"/>
                <a:ext cx="808558" cy="143882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9" name="Rectangle 5"/>
              <p:cNvSpPr>
                <a:spLocks noChangeArrowheads="1"/>
              </p:cNvSpPr>
              <p:nvPr/>
            </p:nvSpPr>
            <p:spPr bwMode="auto">
              <a:xfrm>
                <a:off x="3707905" y="2172047"/>
                <a:ext cx="1296144"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应用程序</a:t>
                </a:r>
              </a:p>
            </p:txBody>
          </p:sp>
          <p:sp>
            <p:nvSpPr>
              <p:cNvPr id="12300" name="Rectangle 5"/>
              <p:cNvSpPr>
                <a:spLocks noChangeArrowheads="1"/>
              </p:cNvSpPr>
              <p:nvPr/>
            </p:nvSpPr>
            <p:spPr bwMode="auto">
              <a:xfrm>
                <a:off x="1043608" y="2172047"/>
                <a:ext cx="1224137"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应用程序</a:t>
                </a:r>
              </a:p>
            </p:txBody>
          </p:sp>
          <p:sp>
            <p:nvSpPr>
              <p:cNvPr id="12301" name="Rectangle 5"/>
              <p:cNvSpPr>
                <a:spLocks noChangeArrowheads="1"/>
              </p:cNvSpPr>
              <p:nvPr/>
            </p:nvSpPr>
            <p:spPr bwMode="auto">
              <a:xfrm>
                <a:off x="2411760" y="2172047"/>
                <a:ext cx="1152127"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应用程序</a:t>
                </a:r>
              </a:p>
            </p:txBody>
          </p:sp>
          <p:grpSp>
            <p:nvGrpSpPr>
              <p:cNvPr id="12302" name="Group 40"/>
              <p:cNvGrpSpPr>
                <a:grpSpLocks/>
              </p:cNvGrpSpPr>
              <p:nvPr/>
            </p:nvGrpSpPr>
            <p:grpSpPr bwMode="auto">
              <a:xfrm>
                <a:off x="1244600" y="2132856"/>
                <a:ext cx="7437438" cy="3312368"/>
                <a:chOff x="1244600" y="2132856"/>
                <a:chExt cx="7437438" cy="3312368"/>
              </a:xfrm>
            </p:grpSpPr>
            <p:grpSp>
              <p:nvGrpSpPr>
                <p:cNvPr id="12303" name="Group 34"/>
                <p:cNvGrpSpPr>
                  <a:grpSpLocks/>
                </p:cNvGrpSpPr>
                <p:nvPr/>
              </p:nvGrpSpPr>
              <p:grpSpPr bwMode="auto">
                <a:xfrm>
                  <a:off x="1244600" y="2132856"/>
                  <a:ext cx="7437438" cy="3260725"/>
                  <a:chOff x="793" y="1694"/>
                  <a:chExt cx="4685" cy="2054"/>
                </a:xfrm>
              </p:grpSpPr>
              <p:sp>
                <p:nvSpPr>
                  <p:cNvPr id="12308" name="Rectangle 5"/>
                  <p:cNvSpPr>
                    <a:spLocks noChangeArrowheads="1"/>
                  </p:cNvSpPr>
                  <p:nvPr/>
                </p:nvSpPr>
                <p:spPr bwMode="auto">
                  <a:xfrm>
                    <a:off x="3252" y="1719"/>
                    <a:ext cx="816"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应用程序</a:t>
                    </a:r>
                  </a:p>
                </p:txBody>
              </p:sp>
              <p:sp>
                <p:nvSpPr>
                  <p:cNvPr id="12309" name="Rectangle 6"/>
                  <p:cNvSpPr>
                    <a:spLocks noChangeArrowheads="1"/>
                  </p:cNvSpPr>
                  <p:nvPr/>
                </p:nvSpPr>
                <p:spPr bwMode="auto">
                  <a:xfrm>
                    <a:off x="1528" y="2251"/>
                    <a:ext cx="725"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dirty="0">
                        <a:solidFill>
                          <a:schemeClr val="folHlink"/>
                        </a:solidFill>
                        <a:latin typeface="黑体" panose="02010609060101010101" pitchFamily="49" charset="-122"/>
                        <a:ea typeface="黑体" panose="02010609060101010101" pitchFamily="49" charset="-122"/>
                      </a:rPr>
                      <a:t>TCP</a:t>
                    </a:r>
                    <a:r>
                      <a:rPr lang="zh-CN" altLang="en-US" sz="2000" dirty="0">
                        <a:solidFill>
                          <a:schemeClr val="folHlink"/>
                        </a:solidFill>
                        <a:latin typeface="黑体" panose="02010609060101010101" pitchFamily="49" charset="-122"/>
                        <a:ea typeface="黑体" panose="02010609060101010101" pitchFamily="49" charset="-122"/>
                      </a:rPr>
                      <a:t>协议</a:t>
                    </a:r>
                  </a:p>
                </p:txBody>
              </p:sp>
              <p:sp>
                <p:nvSpPr>
                  <p:cNvPr id="12310" name="Rectangle 7"/>
                  <p:cNvSpPr>
                    <a:spLocks noChangeArrowheads="1"/>
                  </p:cNvSpPr>
                  <p:nvPr/>
                </p:nvSpPr>
                <p:spPr bwMode="auto">
                  <a:xfrm>
                    <a:off x="3070" y="2251"/>
                    <a:ext cx="771"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solidFill>
                          <a:schemeClr val="folHlink"/>
                        </a:solidFill>
                        <a:latin typeface="黑体" panose="02010609060101010101" pitchFamily="49" charset="-122"/>
                        <a:ea typeface="黑体" panose="02010609060101010101" pitchFamily="49" charset="-122"/>
                      </a:rPr>
                      <a:t>UDP</a:t>
                    </a:r>
                    <a:r>
                      <a:rPr lang="zh-CN" altLang="en-US" sz="2000">
                        <a:solidFill>
                          <a:schemeClr val="folHlink"/>
                        </a:solidFill>
                        <a:latin typeface="黑体" panose="02010609060101010101" pitchFamily="49" charset="-122"/>
                        <a:ea typeface="黑体" panose="02010609060101010101" pitchFamily="49" charset="-122"/>
                      </a:rPr>
                      <a:t>协议</a:t>
                    </a:r>
                  </a:p>
                </p:txBody>
              </p:sp>
              <p:sp>
                <p:nvSpPr>
                  <p:cNvPr id="12311" name="Rectangle 8"/>
                  <p:cNvSpPr>
                    <a:spLocks noChangeArrowheads="1"/>
                  </p:cNvSpPr>
                  <p:nvPr/>
                </p:nvSpPr>
                <p:spPr bwMode="auto">
                  <a:xfrm>
                    <a:off x="2299" y="2886"/>
                    <a:ext cx="760"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solidFill>
                          <a:schemeClr val="folHlink"/>
                        </a:solidFill>
                        <a:latin typeface="黑体" panose="02010609060101010101" pitchFamily="49" charset="-122"/>
                        <a:ea typeface="黑体" panose="02010609060101010101" pitchFamily="49" charset="-122"/>
                      </a:rPr>
                      <a:t>IP</a:t>
                    </a:r>
                    <a:r>
                      <a:rPr lang="zh-CN" altLang="en-US" sz="2000">
                        <a:solidFill>
                          <a:schemeClr val="folHlink"/>
                        </a:solidFill>
                        <a:latin typeface="黑体" panose="02010609060101010101" pitchFamily="49" charset="-122"/>
                        <a:ea typeface="黑体" panose="02010609060101010101" pitchFamily="49" charset="-122"/>
                      </a:rPr>
                      <a:t>协议</a:t>
                    </a:r>
                  </a:p>
                </p:txBody>
              </p:sp>
              <p:sp>
                <p:nvSpPr>
                  <p:cNvPr id="12312" name="Rectangle 9"/>
                  <p:cNvSpPr>
                    <a:spLocks noChangeArrowheads="1"/>
                  </p:cNvSpPr>
                  <p:nvPr/>
                </p:nvSpPr>
                <p:spPr bwMode="auto">
                  <a:xfrm>
                    <a:off x="3388" y="2886"/>
                    <a:ext cx="816"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latin typeface="黑体" panose="02010609060101010101" pitchFamily="49" charset="-122"/>
                        <a:ea typeface="黑体" panose="02010609060101010101" pitchFamily="49" charset="-122"/>
                      </a:rPr>
                      <a:t>IGMP</a:t>
                    </a:r>
                    <a:r>
                      <a:rPr lang="zh-CN" altLang="en-US" sz="2000">
                        <a:latin typeface="黑体" panose="02010609060101010101" pitchFamily="49" charset="-122"/>
                        <a:ea typeface="黑体" panose="02010609060101010101" pitchFamily="49" charset="-122"/>
                      </a:rPr>
                      <a:t>协议</a:t>
                    </a:r>
                  </a:p>
                </p:txBody>
              </p:sp>
              <p:sp>
                <p:nvSpPr>
                  <p:cNvPr id="12313" name="Rectangle 10"/>
                  <p:cNvSpPr>
                    <a:spLocks noChangeArrowheads="1"/>
                  </p:cNvSpPr>
                  <p:nvPr/>
                </p:nvSpPr>
                <p:spPr bwMode="auto">
                  <a:xfrm>
                    <a:off x="2299" y="3475"/>
                    <a:ext cx="771"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硬件接口</a:t>
                    </a:r>
                  </a:p>
                </p:txBody>
              </p:sp>
              <p:sp>
                <p:nvSpPr>
                  <p:cNvPr id="12314" name="Line 11"/>
                  <p:cNvSpPr>
                    <a:spLocks noChangeShapeType="1"/>
                  </p:cNvSpPr>
                  <p:nvPr/>
                </p:nvSpPr>
                <p:spPr bwMode="auto">
                  <a:xfrm>
                    <a:off x="839" y="2115"/>
                    <a:ext cx="421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5" name="Line 12"/>
                  <p:cNvSpPr>
                    <a:spLocks noChangeShapeType="1"/>
                  </p:cNvSpPr>
                  <p:nvPr/>
                </p:nvSpPr>
                <p:spPr bwMode="auto">
                  <a:xfrm>
                    <a:off x="793" y="2704"/>
                    <a:ext cx="421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6" name="Line 13"/>
                  <p:cNvSpPr>
                    <a:spLocks noChangeShapeType="1"/>
                  </p:cNvSpPr>
                  <p:nvPr/>
                </p:nvSpPr>
                <p:spPr bwMode="auto">
                  <a:xfrm>
                    <a:off x="793" y="3339"/>
                    <a:ext cx="421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7" name="Line 14"/>
                  <p:cNvSpPr>
                    <a:spLocks noChangeShapeType="1"/>
                  </p:cNvSpPr>
                  <p:nvPr/>
                </p:nvSpPr>
                <p:spPr bwMode="auto">
                  <a:xfrm>
                    <a:off x="1891" y="1979"/>
                    <a:ext cx="0" cy="272"/>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8" name="Line 15"/>
                  <p:cNvSpPr>
                    <a:spLocks noChangeShapeType="1"/>
                  </p:cNvSpPr>
                  <p:nvPr/>
                </p:nvSpPr>
                <p:spPr bwMode="auto">
                  <a:xfrm flipH="1">
                    <a:off x="3471" y="1998"/>
                    <a:ext cx="227" cy="272"/>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9" name="Line 16"/>
                  <p:cNvSpPr>
                    <a:spLocks noChangeShapeType="1"/>
                  </p:cNvSpPr>
                  <p:nvPr/>
                </p:nvSpPr>
                <p:spPr bwMode="auto">
                  <a:xfrm>
                    <a:off x="1891" y="2535"/>
                    <a:ext cx="635" cy="351"/>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0" name="Line 17"/>
                  <p:cNvSpPr>
                    <a:spLocks noChangeShapeType="1"/>
                  </p:cNvSpPr>
                  <p:nvPr/>
                </p:nvSpPr>
                <p:spPr bwMode="auto">
                  <a:xfrm flipV="1">
                    <a:off x="2798" y="2535"/>
                    <a:ext cx="590" cy="363"/>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1" name="Line 18"/>
                  <p:cNvSpPr>
                    <a:spLocks noChangeShapeType="1"/>
                  </p:cNvSpPr>
                  <p:nvPr/>
                </p:nvSpPr>
                <p:spPr bwMode="auto">
                  <a:xfrm>
                    <a:off x="3062" y="3022"/>
                    <a:ext cx="318"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2" name="Line 19"/>
                  <p:cNvSpPr>
                    <a:spLocks noChangeShapeType="1"/>
                  </p:cNvSpPr>
                  <p:nvPr/>
                </p:nvSpPr>
                <p:spPr bwMode="auto">
                  <a:xfrm>
                    <a:off x="2708" y="3158"/>
                    <a:ext cx="0" cy="31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23" name="Text Box 20"/>
                  <p:cNvSpPr txBox="1">
                    <a:spLocks noChangeArrowheads="1"/>
                  </p:cNvSpPr>
                  <p:nvPr/>
                </p:nvSpPr>
                <p:spPr bwMode="auto">
                  <a:xfrm>
                    <a:off x="4538" y="1694"/>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a:solidFill>
                          <a:schemeClr val="folHlink"/>
                        </a:solidFill>
                        <a:latin typeface="黑体" panose="02010609060101010101" pitchFamily="49" charset="-122"/>
                        <a:ea typeface="黑体" panose="02010609060101010101" pitchFamily="49" charset="-122"/>
                      </a:rPr>
                      <a:t>应用层</a:t>
                    </a:r>
                  </a:p>
                </p:txBody>
              </p:sp>
              <p:sp>
                <p:nvSpPr>
                  <p:cNvPr id="12324" name="Text Box 21"/>
                  <p:cNvSpPr txBox="1">
                    <a:spLocks noChangeArrowheads="1"/>
                  </p:cNvSpPr>
                  <p:nvPr/>
                </p:nvSpPr>
                <p:spPr bwMode="auto">
                  <a:xfrm>
                    <a:off x="4538" y="2238"/>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a:solidFill>
                          <a:schemeClr val="folHlink"/>
                        </a:solidFill>
                        <a:latin typeface="黑体" panose="02010609060101010101" pitchFamily="49" charset="-122"/>
                        <a:ea typeface="黑体" panose="02010609060101010101" pitchFamily="49" charset="-122"/>
                      </a:rPr>
                      <a:t>传输层</a:t>
                    </a:r>
                  </a:p>
                </p:txBody>
              </p:sp>
              <p:sp>
                <p:nvSpPr>
                  <p:cNvPr id="12325" name="Text Box 22"/>
                  <p:cNvSpPr txBox="1">
                    <a:spLocks noChangeArrowheads="1"/>
                  </p:cNvSpPr>
                  <p:nvPr/>
                </p:nvSpPr>
                <p:spPr bwMode="auto">
                  <a:xfrm>
                    <a:off x="4538" y="28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a:solidFill>
                          <a:schemeClr val="folHlink"/>
                        </a:solidFill>
                        <a:latin typeface="黑体" panose="02010609060101010101" pitchFamily="49" charset="-122"/>
                        <a:ea typeface="黑体" panose="02010609060101010101" pitchFamily="49" charset="-122"/>
                      </a:rPr>
                      <a:t>网络层</a:t>
                    </a:r>
                  </a:p>
                </p:txBody>
              </p:sp>
              <p:sp>
                <p:nvSpPr>
                  <p:cNvPr id="12326" name="Text Box 23"/>
                  <p:cNvSpPr txBox="1">
                    <a:spLocks noChangeArrowheads="1"/>
                  </p:cNvSpPr>
                  <p:nvPr/>
                </p:nvSpPr>
                <p:spPr bwMode="auto">
                  <a:xfrm>
                    <a:off x="4554" y="3463"/>
                    <a:ext cx="9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a:solidFill>
                          <a:schemeClr val="folHlink"/>
                        </a:solidFill>
                        <a:latin typeface="黑体" panose="02010609060101010101" pitchFamily="49" charset="-122"/>
                        <a:ea typeface="黑体" panose="02010609060101010101" pitchFamily="49" charset="-122"/>
                      </a:rPr>
                      <a:t>网络接口层</a:t>
                    </a:r>
                  </a:p>
                </p:txBody>
              </p:sp>
              <p:sp>
                <p:nvSpPr>
                  <p:cNvPr id="12327" name="Rectangle 24"/>
                  <p:cNvSpPr>
                    <a:spLocks noChangeArrowheads="1"/>
                  </p:cNvSpPr>
                  <p:nvPr/>
                </p:nvSpPr>
                <p:spPr bwMode="auto">
                  <a:xfrm>
                    <a:off x="1166" y="2886"/>
                    <a:ext cx="816"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latin typeface="黑体" panose="02010609060101010101" pitchFamily="49" charset="-122"/>
                        <a:ea typeface="黑体" panose="02010609060101010101" pitchFamily="49" charset="-122"/>
                      </a:rPr>
                      <a:t>ICMP</a:t>
                    </a:r>
                    <a:r>
                      <a:rPr lang="zh-CN" altLang="en-US" sz="2000">
                        <a:latin typeface="黑体" panose="02010609060101010101" pitchFamily="49" charset="-122"/>
                        <a:ea typeface="黑体" panose="02010609060101010101" pitchFamily="49" charset="-122"/>
                      </a:rPr>
                      <a:t>协议</a:t>
                    </a:r>
                  </a:p>
                </p:txBody>
              </p:sp>
              <p:sp>
                <p:nvSpPr>
                  <p:cNvPr id="12328" name="Line 25"/>
                  <p:cNvSpPr>
                    <a:spLocks noChangeShapeType="1"/>
                  </p:cNvSpPr>
                  <p:nvPr/>
                </p:nvSpPr>
                <p:spPr bwMode="auto">
                  <a:xfrm>
                    <a:off x="1982" y="3022"/>
                    <a:ext cx="31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304" name="Rectangle 24"/>
                <p:cNvSpPr>
                  <a:spLocks noChangeArrowheads="1"/>
                </p:cNvSpPr>
                <p:nvPr/>
              </p:nvSpPr>
              <p:spPr bwMode="auto">
                <a:xfrm>
                  <a:off x="1836440" y="5011836"/>
                  <a:ext cx="1295400"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latin typeface="黑体" panose="02010609060101010101" pitchFamily="49" charset="-122"/>
                      <a:ea typeface="黑体" panose="02010609060101010101" pitchFamily="49" charset="-122"/>
                    </a:rPr>
                    <a:t>ARP</a:t>
                  </a:r>
                  <a:endParaRPr lang="zh-CN" altLang="en-US" sz="2000">
                    <a:latin typeface="黑体" panose="02010609060101010101" pitchFamily="49" charset="-122"/>
                    <a:ea typeface="黑体" panose="02010609060101010101" pitchFamily="49" charset="-122"/>
                  </a:endParaRPr>
                </a:p>
              </p:txBody>
            </p:sp>
            <p:sp>
              <p:nvSpPr>
                <p:cNvPr id="12305" name="Line 25"/>
                <p:cNvSpPr>
                  <a:spLocks noChangeShapeType="1"/>
                </p:cNvSpPr>
                <p:nvPr/>
              </p:nvSpPr>
              <p:spPr bwMode="auto">
                <a:xfrm>
                  <a:off x="3132658" y="5227736"/>
                  <a:ext cx="5032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6" name="Rectangle 9"/>
                <p:cNvSpPr>
                  <a:spLocks noChangeArrowheads="1"/>
                </p:cNvSpPr>
                <p:nvPr/>
              </p:nvSpPr>
              <p:spPr bwMode="auto">
                <a:xfrm>
                  <a:off x="5364832" y="5010496"/>
                  <a:ext cx="1295400"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en-US" altLang="zh-CN" sz="2000">
                      <a:latin typeface="黑体" panose="02010609060101010101" pitchFamily="49" charset="-122"/>
                      <a:ea typeface="黑体" panose="02010609060101010101" pitchFamily="49" charset="-122"/>
                    </a:rPr>
                    <a:t>RARP</a:t>
                  </a:r>
                  <a:endParaRPr lang="zh-CN" altLang="en-US" sz="2000">
                    <a:latin typeface="黑体" panose="02010609060101010101" pitchFamily="49" charset="-122"/>
                    <a:ea typeface="黑体" panose="02010609060101010101" pitchFamily="49" charset="-122"/>
                  </a:endParaRPr>
                </a:p>
              </p:txBody>
            </p:sp>
            <p:sp>
              <p:nvSpPr>
                <p:cNvPr id="12307" name="Line 18"/>
                <p:cNvSpPr>
                  <a:spLocks noChangeShapeType="1"/>
                </p:cNvSpPr>
                <p:nvPr/>
              </p:nvSpPr>
              <p:spPr bwMode="auto">
                <a:xfrm>
                  <a:off x="4846563" y="5226396"/>
                  <a:ext cx="504825"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2295" name="Rectangle 10"/>
            <p:cNvSpPr>
              <a:spLocks noChangeArrowheads="1"/>
            </p:cNvSpPr>
            <p:nvPr/>
          </p:nvSpPr>
          <p:spPr bwMode="auto">
            <a:xfrm>
              <a:off x="3635896" y="5915123"/>
              <a:ext cx="1224136" cy="433388"/>
            </a:xfrm>
            <a:prstGeom prst="rect">
              <a:avLst/>
            </a:prstGeom>
            <a:noFill/>
            <a:ln w="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a:latin typeface="黑体" panose="02010609060101010101" pitchFamily="49" charset="-122"/>
                  <a:ea typeface="黑体" panose="02010609060101010101" pitchFamily="49" charset="-122"/>
                </a:rPr>
                <a:t>媒体</a:t>
              </a:r>
            </a:p>
          </p:txBody>
        </p:sp>
        <p:sp>
          <p:nvSpPr>
            <p:cNvPr id="12296" name="Line 19"/>
            <p:cNvSpPr>
              <a:spLocks noChangeShapeType="1"/>
            </p:cNvSpPr>
            <p:nvPr/>
          </p:nvSpPr>
          <p:spPr bwMode="auto">
            <a:xfrm>
              <a:off x="4283968" y="5411885"/>
              <a:ext cx="0" cy="50323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293" name="灯片编号占位符 40"/>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A763853C-8A5B-4661-B9F7-62410638EC3F}" type="slidenum">
              <a:rPr lang="zh-CN" altLang="en-US" sz="1200" smtClean="0">
                <a:latin typeface="Arial" panose="020B0604020202020204" pitchFamily="34" charset="0"/>
              </a:rPr>
              <a:pPr>
                <a:spcBef>
                  <a:spcPct val="0"/>
                </a:spcBef>
                <a:buClrTx/>
                <a:buFontTx/>
                <a:buNone/>
              </a:pPr>
              <a:t>4</a:t>
            </a:fld>
            <a:endParaRPr lang="zh-CN" altLang="en-US" sz="1200" smtClean="0">
              <a:latin typeface="Arial" panose="020B0604020202020204" pitchFamily="34" charset="0"/>
            </a:endParaRPr>
          </a:p>
        </p:txBody>
      </p:sp>
    </p:spTree>
    <p:extLst>
      <p:ext uri="{BB962C8B-B14F-4D97-AF65-F5344CB8AC3E}">
        <p14:creationId xmlns:p14="http://schemas.microsoft.com/office/powerpoint/2010/main" val="28754621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常用的</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MOM</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中间件 </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304912" y="838268"/>
            <a:ext cx="8381780" cy="4952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RabbitMQ</a:t>
            </a:r>
            <a:r>
              <a:rPr lang="zh-CN" altLang="en-US" sz="2400" dirty="0">
                <a:latin typeface="微软雅黑" panose="020B0503020204020204" pitchFamily="34" charset="-122"/>
                <a:ea typeface="微软雅黑" panose="020B0503020204020204" pitchFamily="34" charset="-122"/>
              </a:rPr>
              <a:t>：采用</a:t>
            </a:r>
            <a:r>
              <a:rPr lang="en-US" altLang="zh-CN" sz="2400" dirty="0" err="1">
                <a:latin typeface="微软雅黑" panose="020B0503020204020204" pitchFamily="34" charset="-122"/>
                <a:ea typeface="微软雅黑" panose="020B0503020204020204" pitchFamily="34" charset="-122"/>
              </a:rPr>
              <a:t>Erlang</a:t>
            </a:r>
            <a:r>
              <a:rPr lang="zh-CN" altLang="en-US" sz="2400" dirty="0">
                <a:latin typeface="微软雅黑" panose="020B0503020204020204" pitchFamily="34" charset="-122"/>
                <a:ea typeface="微软雅黑" panose="020B0503020204020204" pitchFamily="34" charset="-122"/>
              </a:rPr>
              <a:t>语言实现的</a:t>
            </a:r>
            <a:r>
              <a:rPr lang="en-US" altLang="zh-CN" sz="2400" dirty="0">
                <a:latin typeface="微软雅黑" panose="020B0503020204020204" pitchFamily="34" charset="-122"/>
                <a:ea typeface="微软雅黑" panose="020B0503020204020204" pitchFamily="34" charset="-122"/>
              </a:rPr>
              <a:t>AMQP</a:t>
            </a:r>
            <a:r>
              <a:rPr lang="zh-CN" altLang="en-US" sz="2400" dirty="0">
                <a:latin typeface="微软雅黑" panose="020B0503020204020204" pitchFamily="34" charset="-122"/>
                <a:ea typeface="微软雅黑" panose="020B0503020204020204" pitchFamily="34" charset="-122"/>
              </a:rPr>
              <a:t>协议的消息中间件，最初起源于金融</a:t>
            </a:r>
            <a:r>
              <a:rPr lang="zh-CN" altLang="en-US" sz="2400" dirty="0" smtClean="0">
                <a:latin typeface="微软雅黑" panose="020B0503020204020204" pitchFamily="34" charset="-122"/>
                <a:ea typeface="微软雅黑" panose="020B0503020204020204" pitchFamily="34" charset="-122"/>
              </a:rPr>
              <a:t>系统。</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RocketMQ</a:t>
            </a:r>
            <a:r>
              <a:rPr lang="zh-CN" altLang="en-US" sz="2400" dirty="0">
                <a:latin typeface="微软雅黑" panose="020B0503020204020204" pitchFamily="34" charset="-122"/>
                <a:ea typeface="微软雅黑" panose="020B0503020204020204" pitchFamily="34" charset="-122"/>
              </a:rPr>
              <a:t>：阿里 的开源产品，用 </a:t>
            </a:r>
            <a:r>
              <a:rPr lang="en-US" altLang="zh-CN" sz="2400" dirty="0">
                <a:latin typeface="微软雅黑" panose="020B0503020204020204" pitchFamily="34" charset="-122"/>
                <a:ea typeface="微软雅黑" panose="020B0503020204020204" pitchFamily="34" charset="-122"/>
              </a:rPr>
              <a:t>Java </a:t>
            </a:r>
            <a:r>
              <a:rPr lang="zh-CN" altLang="en-US" sz="2400" dirty="0">
                <a:latin typeface="微软雅黑" panose="020B0503020204020204" pitchFamily="34" charset="-122"/>
                <a:ea typeface="微软雅黑" panose="020B0503020204020204" pitchFamily="34" charset="-122"/>
              </a:rPr>
              <a:t>语言</a:t>
            </a:r>
            <a:r>
              <a:rPr lang="zh-CN" altLang="en-US" sz="2400" dirty="0" smtClean="0">
                <a:latin typeface="微软雅黑" panose="020B0503020204020204" pitchFamily="34" charset="-122"/>
                <a:ea typeface="微软雅黑" panose="020B0503020204020204" pitchFamily="34" charset="-122"/>
              </a:rPr>
              <a:t>实现；在</a:t>
            </a:r>
            <a:r>
              <a:rPr lang="zh-CN" altLang="en-US" sz="2400" dirty="0">
                <a:latin typeface="微软雅黑" panose="020B0503020204020204" pitchFamily="34" charset="-122"/>
                <a:ea typeface="微软雅黑" panose="020B0503020204020204" pitchFamily="34" charset="-122"/>
              </a:rPr>
              <a:t>阿里</a:t>
            </a:r>
            <a:r>
              <a:rPr lang="zh-CN" altLang="en-US" sz="2400" dirty="0" smtClean="0">
                <a:latin typeface="微软雅黑" panose="020B0503020204020204" pitchFamily="34" charset="-122"/>
                <a:ea typeface="微软雅黑" panose="020B0503020204020204" pitchFamily="34" charset="-122"/>
              </a:rPr>
              <a:t>内部被</a:t>
            </a:r>
            <a:r>
              <a:rPr lang="zh-CN" altLang="en-US" sz="2400" dirty="0">
                <a:latin typeface="微软雅黑" panose="020B0503020204020204" pitchFamily="34" charset="-122"/>
                <a:ea typeface="微软雅黑" panose="020B0503020204020204" pitchFamily="34" charset="-122"/>
              </a:rPr>
              <a:t>广泛应用</a:t>
            </a:r>
            <a:r>
              <a:rPr lang="zh-CN" altLang="en-US" sz="2400" dirty="0" smtClean="0">
                <a:latin typeface="微软雅黑" panose="020B0503020204020204" pitchFamily="34" charset="-122"/>
                <a:ea typeface="微软雅黑" panose="020B0503020204020204" pitchFamily="34" charset="-122"/>
              </a:rPr>
              <a:t>在订单</a:t>
            </a:r>
            <a:r>
              <a:rPr lang="zh-CN" altLang="en-US" sz="2400" dirty="0">
                <a:latin typeface="微软雅黑" panose="020B0503020204020204" pitchFamily="34" charset="-122"/>
                <a:ea typeface="微软雅黑" panose="020B0503020204020204" pitchFamily="34" charset="-122"/>
              </a:rPr>
              <a:t>，交易，充值，流计算，消息推送，日志流式</a:t>
            </a:r>
            <a:r>
              <a:rPr lang="zh-CN" altLang="en-US" sz="2400" dirty="0" smtClean="0">
                <a:latin typeface="微软雅黑" panose="020B0503020204020204" pitchFamily="34" charset="-122"/>
                <a:ea typeface="微软雅黑" panose="020B0503020204020204" pitchFamily="34" charset="-122"/>
              </a:rPr>
              <a:t>处理等</a:t>
            </a:r>
            <a:r>
              <a:rPr lang="zh-CN" altLang="en-US" sz="2400" dirty="0">
                <a:latin typeface="微软雅黑" panose="020B0503020204020204" pitchFamily="34" charset="-122"/>
                <a:ea typeface="微软雅黑" panose="020B0503020204020204" pitchFamily="34" charset="-122"/>
              </a:rPr>
              <a:t>场景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a:latin typeface="微软雅黑" panose="020B0503020204020204" pitchFamily="34" charset="-122"/>
                <a:ea typeface="微软雅黑" panose="020B0503020204020204" pitchFamily="34" charset="-122"/>
              </a:rPr>
              <a:t>Apache </a:t>
            </a:r>
            <a:r>
              <a:rPr lang="en-US" altLang="zh-CN" sz="2400" dirty="0" smtClean="0">
                <a:latin typeface="微软雅黑" panose="020B0503020204020204" pitchFamily="34" charset="-122"/>
                <a:ea typeface="微软雅黑" panose="020B0503020204020204" pitchFamily="34" charset="-122"/>
              </a:rPr>
              <a:t>Kafka</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提供完全</a:t>
            </a:r>
            <a:r>
              <a:rPr lang="zh-CN" altLang="en-US" sz="2400" dirty="0">
                <a:latin typeface="微软雅黑" panose="020B0503020204020204" pitchFamily="34" charset="-122"/>
                <a:ea typeface="微软雅黑" panose="020B0503020204020204" pitchFamily="34" charset="-122"/>
              </a:rPr>
              <a:t>分布式</a:t>
            </a:r>
            <a:r>
              <a:rPr lang="zh-CN" altLang="en-US" sz="2400" dirty="0" smtClean="0">
                <a:latin typeface="微软雅黑" panose="020B0503020204020204" pitchFamily="34" charset="-122"/>
                <a:ea typeface="微软雅黑" panose="020B0503020204020204" pitchFamily="34" charset="-122"/>
              </a:rPr>
              <a:t>架构，与</a:t>
            </a:r>
            <a:r>
              <a:rPr lang="en-US" altLang="zh-CN" sz="2400" dirty="0" smtClean="0">
                <a:latin typeface="微软雅黑" panose="020B0503020204020204" pitchFamily="34" charset="-122"/>
                <a:ea typeface="微软雅黑" panose="020B0503020204020204" pitchFamily="34" charset="-122"/>
              </a:rPr>
              <a:t>Apache</a:t>
            </a:r>
            <a:r>
              <a:rPr lang="zh-CN" altLang="en-US" sz="2400" dirty="0" smtClean="0">
                <a:latin typeface="微软雅黑" panose="020B0503020204020204" pitchFamily="34" charset="-122"/>
                <a:ea typeface="微软雅黑" panose="020B0503020204020204" pitchFamily="34" charset="-122"/>
              </a:rPr>
              <a:t>的其他平台如</a:t>
            </a:r>
            <a:r>
              <a:rPr lang="en-US" altLang="zh-CN" sz="2400" dirty="0" smtClean="0">
                <a:latin typeface="微软雅黑" panose="020B0503020204020204" pitchFamily="34" charset="-122"/>
                <a:ea typeface="微软雅黑" panose="020B0503020204020204" pitchFamily="34" charset="-122"/>
              </a:rPr>
              <a:t>Hadoop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Apache </a:t>
            </a:r>
            <a:r>
              <a:rPr lang="en-US" altLang="zh-CN" sz="2400" dirty="0">
                <a:latin typeface="微软雅黑" panose="020B0503020204020204" pitchFamily="34" charset="-122"/>
                <a:ea typeface="微软雅黑" panose="020B0503020204020204" pitchFamily="34" charset="-122"/>
              </a:rPr>
              <a:t>Storm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Spark</a:t>
            </a:r>
            <a:r>
              <a:rPr lang="zh-CN" altLang="en-US" sz="2400" dirty="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Flink</a:t>
            </a:r>
            <a:r>
              <a:rPr lang="zh-CN" altLang="en-US" sz="2400" dirty="0" smtClean="0">
                <a:latin typeface="微软雅黑" panose="020B0503020204020204" pitchFamily="34" charset="-122"/>
                <a:ea typeface="微软雅黑" panose="020B0503020204020204" pitchFamily="34" charset="-122"/>
              </a:rPr>
              <a:t>等集成方便。</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ZeroMQ</a:t>
            </a:r>
            <a:r>
              <a:rPr lang="zh-CN" altLang="en-US" sz="2400" dirty="0">
                <a:latin typeface="微软雅黑" panose="020B0503020204020204" pitchFamily="34" charset="-122"/>
                <a:ea typeface="微软雅黑" panose="020B0503020204020204" pitchFamily="34" charset="-122"/>
              </a:rPr>
              <a:t>：号称史上最快的消息队列，基于</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语言开发</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400" dirty="0" err="1" smtClean="0">
                <a:latin typeface="微软雅黑" panose="020B0503020204020204" pitchFamily="34" charset="-122"/>
                <a:ea typeface="微软雅黑" panose="020B0503020204020204" pitchFamily="34" charset="-122"/>
              </a:rPr>
              <a:t>WebsphereMQ</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IBM</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MOM</a:t>
            </a:r>
            <a:r>
              <a:rPr lang="zh-CN" altLang="en-US" sz="2400" dirty="0" smtClean="0">
                <a:latin typeface="微软雅黑" panose="020B0503020204020204" pitchFamily="34" charset="-122"/>
                <a:ea typeface="微软雅黑" panose="020B0503020204020204" pitchFamily="34" charset="-122"/>
              </a:rPr>
              <a:t>中间件产品</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29629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191010" y="152400"/>
            <a:ext cx="480059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JMS</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Java Message Service</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a:t>
            </a:r>
          </a:p>
        </p:txBody>
      </p:sp>
      <p:sp>
        <p:nvSpPr>
          <p:cNvPr id="2" name="内容占位符 1"/>
          <p:cNvSpPr>
            <a:spLocks noGrp="1"/>
          </p:cNvSpPr>
          <p:nvPr>
            <p:ph idx="1"/>
          </p:nvPr>
        </p:nvSpPr>
        <p:spPr>
          <a:xfrm>
            <a:off x="196191" y="685872"/>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196191" y="990664"/>
            <a:ext cx="8381780" cy="22097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000" dirty="0" smtClean="0">
                <a:latin typeface="微软雅黑" panose="020B0503020204020204" pitchFamily="34" charset="-122"/>
                <a:ea typeface="微软雅黑" panose="020B0503020204020204" pitchFamily="34" charset="-122"/>
              </a:rPr>
              <a:t>为</a:t>
            </a:r>
            <a:r>
              <a:rPr lang="en-US" altLang="zh-CN" sz="2000" dirty="0" smtClean="0">
                <a:latin typeface="微软雅黑" panose="020B0503020204020204" pitchFamily="34" charset="-122"/>
                <a:ea typeface="微软雅黑" panose="020B0503020204020204" pitchFamily="34" charset="-122"/>
              </a:rPr>
              <a:t>Java</a:t>
            </a:r>
            <a:r>
              <a:rPr lang="zh-CN" altLang="en-US" sz="2000" dirty="0" smtClean="0">
                <a:latin typeface="微软雅黑" panose="020B0503020204020204" pitchFamily="34" charset="-122"/>
                <a:ea typeface="微软雅黑" panose="020B0503020204020204" pitchFamily="34" charset="-122"/>
              </a:rPr>
              <a:t>应用程序提供的访问不同</a:t>
            </a:r>
            <a:r>
              <a:rPr lang="en-US" altLang="zh-CN" sz="2000" dirty="0" smtClean="0">
                <a:latin typeface="微软雅黑" panose="020B0503020204020204" pitchFamily="34" charset="-122"/>
                <a:ea typeface="微软雅黑" panose="020B0503020204020204" pitchFamily="34" charset="-122"/>
              </a:rPr>
              <a:t>MOM</a:t>
            </a:r>
            <a:r>
              <a:rPr lang="zh-CN" altLang="en-US" sz="2000" dirty="0" smtClean="0">
                <a:latin typeface="微软雅黑" panose="020B0503020204020204" pitchFamily="34" charset="-122"/>
                <a:ea typeface="微软雅黑" panose="020B0503020204020204" pitchFamily="34" charset="-122"/>
              </a:rPr>
              <a:t>中间件的统一</a:t>
            </a:r>
            <a:r>
              <a:rPr lang="en-US" altLang="zh-CN" sz="2000" dirty="0" smtClean="0">
                <a:latin typeface="微软雅黑" panose="020B0503020204020204" pitchFamily="34" charset="-122"/>
                <a:ea typeface="微软雅黑" panose="020B0503020204020204" pitchFamily="34" charset="-122"/>
              </a:rPr>
              <a:t>API</a:t>
            </a:r>
            <a:r>
              <a:rPr lang="zh-CN" altLang="en-US" sz="2000" dirty="0" smtClean="0">
                <a:latin typeface="微软雅黑" panose="020B0503020204020204" pitchFamily="34" charset="-122"/>
                <a:ea typeface="微软雅黑" panose="020B0503020204020204" pitchFamily="34" charset="-122"/>
              </a:rPr>
              <a:t>接口；</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000" dirty="0" smtClean="0">
                <a:latin typeface="微软雅黑" panose="020B0503020204020204" pitchFamily="34" charset="-122"/>
                <a:ea typeface="微软雅黑" panose="020B0503020204020204" pitchFamily="34" charset="-122"/>
              </a:rPr>
              <a:t>应用程序坚持通过</a:t>
            </a:r>
            <a:r>
              <a:rPr lang="en-US" altLang="zh-CN" sz="2000" dirty="0" smtClean="0">
                <a:latin typeface="微软雅黑" panose="020B0503020204020204" pitchFamily="34" charset="-122"/>
                <a:ea typeface="微软雅黑" panose="020B0503020204020204" pitchFamily="34" charset="-122"/>
              </a:rPr>
              <a:t>JMS API</a:t>
            </a:r>
            <a:r>
              <a:rPr lang="zh-CN" altLang="en-US" sz="2000" dirty="0" smtClean="0">
                <a:latin typeface="微软雅黑" panose="020B0503020204020204" pitchFamily="34" charset="-122"/>
                <a:ea typeface="微软雅黑" panose="020B0503020204020204" pitchFamily="34" charset="-122"/>
              </a:rPr>
              <a:t>访问</a:t>
            </a:r>
            <a:r>
              <a:rPr lang="en-US" altLang="zh-CN" sz="2000" dirty="0" smtClean="0">
                <a:latin typeface="微软雅黑" panose="020B0503020204020204" pitchFamily="34" charset="-122"/>
                <a:ea typeface="微软雅黑" panose="020B0503020204020204" pitchFamily="34" charset="-122"/>
              </a:rPr>
              <a:t>MOM</a:t>
            </a:r>
            <a:r>
              <a:rPr lang="zh-CN" altLang="en-US" sz="2000" dirty="0" smtClean="0">
                <a:latin typeface="微软雅黑" panose="020B0503020204020204" pitchFamily="34" charset="-122"/>
                <a:ea typeface="微软雅黑" panose="020B0503020204020204" pitchFamily="34" charset="-122"/>
              </a:rPr>
              <a:t>中间件的服务，那么在更换</a:t>
            </a:r>
            <a:r>
              <a:rPr lang="en-US" altLang="zh-CN" sz="2000" dirty="0" smtClean="0">
                <a:latin typeface="微软雅黑" panose="020B0503020204020204" pitchFamily="34" charset="-122"/>
                <a:ea typeface="微软雅黑" panose="020B0503020204020204" pitchFamily="34" charset="-122"/>
              </a:rPr>
              <a:t>MOM</a:t>
            </a:r>
            <a:r>
              <a:rPr lang="zh-CN" altLang="en-US" sz="2000" dirty="0" smtClean="0">
                <a:latin typeface="微软雅黑" panose="020B0503020204020204" pitchFamily="34" charset="-122"/>
                <a:ea typeface="微软雅黑" panose="020B0503020204020204" pitchFamily="34" charset="-122"/>
              </a:rPr>
              <a:t>产品类型时不会对应用程序造成影响。</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en-US" altLang="zh-CN" sz="2000" dirty="0" smtClean="0">
                <a:latin typeface="微软雅黑" panose="020B0503020204020204" pitchFamily="34" charset="-122"/>
                <a:ea typeface="微软雅黑" panose="020B0503020204020204" pitchFamily="34" charset="-122"/>
              </a:rPr>
              <a:t>JMS</a:t>
            </a:r>
            <a:r>
              <a:rPr lang="zh-CN" altLang="en-US" sz="2000" dirty="0" smtClean="0">
                <a:latin typeface="微软雅黑" panose="020B0503020204020204" pitchFamily="34" charset="-122"/>
                <a:ea typeface="微软雅黑" panose="020B0503020204020204" pitchFamily="34" charset="-122"/>
              </a:rPr>
              <a:t>包含通用接口层（由</a:t>
            </a:r>
            <a:r>
              <a:rPr lang="en-US" altLang="zh-CN" sz="2000" dirty="0" smtClean="0">
                <a:latin typeface="微软雅黑" panose="020B0503020204020204" pitchFamily="34" charset="-122"/>
                <a:ea typeface="微软雅黑" panose="020B0503020204020204" pitchFamily="34" charset="-122"/>
              </a:rPr>
              <a:t>JDK</a:t>
            </a:r>
            <a:r>
              <a:rPr lang="zh-CN" altLang="en-US" sz="2000" dirty="0" smtClean="0">
                <a:latin typeface="微软雅黑" panose="020B0503020204020204" pitchFamily="34" charset="-122"/>
                <a:ea typeface="微软雅黑" panose="020B0503020204020204" pitchFamily="34" charset="-122"/>
              </a:rPr>
              <a:t>提供）和</a:t>
            </a:r>
            <a:r>
              <a:rPr lang="en-US" altLang="zh-CN" sz="2000" dirty="0" smtClean="0">
                <a:latin typeface="微软雅黑" panose="020B0503020204020204" pitchFamily="34" charset="-122"/>
                <a:ea typeface="微软雅黑" panose="020B0503020204020204" pitchFamily="34" charset="-122"/>
              </a:rPr>
              <a:t>JMS Provider</a:t>
            </a:r>
            <a:r>
              <a:rPr lang="zh-CN" altLang="en-US" sz="2000" dirty="0" smtClean="0">
                <a:latin typeface="微软雅黑" panose="020B0503020204020204" pitchFamily="34" charset="-122"/>
                <a:ea typeface="微软雅黑" panose="020B0503020204020204" pitchFamily="34" charset="-122"/>
              </a:rPr>
              <a:t>两大主要模块。不同的</a:t>
            </a:r>
            <a:r>
              <a:rPr lang="en-US" altLang="zh-CN" sz="2000" dirty="0" smtClean="0">
                <a:latin typeface="微软雅黑" panose="020B0503020204020204" pitchFamily="34" charset="-122"/>
                <a:ea typeface="微软雅黑" panose="020B0503020204020204" pitchFamily="34" charset="-122"/>
              </a:rPr>
              <a:t>MOM</a:t>
            </a:r>
            <a:r>
              <a:rPr lang="zh-CN" altLang="en-US" sz="2000" dirty="0" smtClean="0">
                <a:latin typeface="微软雅黑" panose="020B0503020204020204" pitchFamily="34" charset="-122"/>
                <a:ea typeface="微软雅黑" panose="020B0503020204020204" pitchFamily="34" charset="-122"/>
              </a:rPr>
              <a:t>产品提供不同</a:t>
            </a:r>
            <a:r>
              <a:rPr lang="en-US" altLang="zh-CN" sz="2000" dirty="0" smtClean="0">
                <a:latin typeface="微软雅黑" panose="020B0503020204020204" pitchFamily="34" charset="-122"/>
                <a:ea typeface="微软雅黑" panose="020B0503020204020204" pitchFamily="34" charset="-122"/>
              </a:rPr>
              <a:t>JMS Provider</a:t>
            </a:r>
            <a:r>
              <a:rPr lang="zh-CN" altLang="en-US" sz="2400" dirty="0" smtClean="0">
                <a:latin typeface="微软雅黑" panose="020B0503020204020204" pitchFamily="34" charset="-122"/>
                <a:ea typeface="微软雅黑" panose="020B0503020204020204" pitchFamily="34" charset="-122"/>
              </a:rPr>
              <a:t>。</a:t>
            </a: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000" dirty="0" smtClean="0">
                <a:latin typeface="微软雅黑" panose="020B0503020204020204" pitchFamily="34" charset="-122"/>
                <a:ea typeface="微软雅黑" panose="020B0503020204020204" pitchFamily="34" charset="-122"/>
              </a:rPr>
              <a:t>类似于</a:t>
            </a:r>
            <a:r>
              <a:rPr lang="en-US" altLang="zh-CN" sz="2000" dirty="0" smtClean="0">
                <a:latin typeface="微软雅黑" panose="020B0503020204020204" pitchFamily="34" charset="-122"/>
                <a:ea typeface="微软雅黑" panose="020B0503020204020204" pitchFamily="34" charset="-122"/>
              </a:rPr>
              <a:t>JDBC</a:t>
            </a:r>
            <a:r>
              <a:rPr lang="zh-CN" altLang="en-US" sz="2000" dirty="0" smtClean="0">
                <a:latin typeface="微软雅黑" panose="020B0503020204020204" pitchFamily="34" charset="-122"/>
                <a:ea typeface="微软雅黑" panose="020B0503020204020204" pitchFamily="34" charset="-122"/>
              </a:rPr>
              <a:t>或</a:t>
            </a:r>
            <a:r>
              <a:rPr lang="en-US" altLang="zh-CN" sz="2000" dirty="0" smtClean="0">
                <a:latin typeface="微软雅黑" panose="020B0503020204020204" pitchFamily="34" charset="-122"/>
                <a:ea typeface="微软雅黑" panose="020B0503020204020204" pitchFamily="34" charset="-122"/>
              </a:rPr>
              <a:t>ODBC</a:t>
            </a: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423395" y="3352802"/>
            <a:ext cx="5581485" cy="3133701"/>
          </a:xfrm>
          <a:prstGeom prst="rect">
            <a:avLst/>
          </a:prstGeom>
        </p:spPr>
      </p:pic>
    </p:spTree>
    <p:extLst>
      <p:ext uri="{BB962C8B-B14F-4D97-AF65-F5344CB8AC3E}">
        <p14:creationId xmlns:p14="http://schemas.microsoft.com/office/powerpoint/2010/main" val="350524318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114812" y="152400"/>
            <a:ext cx="4876788"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MOM</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的点对点通信编程示例</a:t>
            </a:r>
          </a:p>
        </p:txBody>
      </p:sp>
      <p:sp>
        <p:nvSpPr>
          <p:cNvPr id="2" name="内容占位符 1"/>
          <p:cNvSpPr>
            <a:spLocks noGrp="1"/>
          </p:cNvSpPr>
          <p:nvPr>
            <p:ph idx="1"/>
          </p:nvPr>
        </p:nvSpPr>
        <p:spPr>
          <a:xfrm>
            <a:off x="152516" y="838268"/>
            <a:ext cx="8762770" cy="2057346"/>
          </a:xfrm>
        </p:spPr>
        <p:txBody>
          <a:body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三种接收方式：</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Wingdings" panose="05000000000000000000" pitchFamily="2" charset="2"/>
              <a:buChar char="x"/>
            </a:pPr>
            <a:r>
              <a:rPr lang="zh-CN" altLang="en-US" sz="2000" dirty="0" smtClean="0">
                <a:latin typeface="微软雅黑" panose="020B0503020204020204" pitchFamily="34" charset="-122"/>
                <a:ea typeface="微软雅黑" panose="020B0503020204020204" pitchFamily="34" charset="-122"/>
              </a:rPr>
              <a:t> 阻塞接收</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Wingdings" panose="05000000000000000000" pitchFamily="2" charset="2"/>
              <a:buChar char="x"/>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轮询接收</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rgbClr val="FF0000"/>
              </a:buClr>
              <a:buFont typeface="Wingdings" panose="05000000000000000000" pitchFamily="2" charset="2"/>
              <a:buChar char="x"/>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回</a:t>
            </a:r>
            <a:r>
              <a:rPr lang="zh-CN" altLang="en-US" sz="2000" dirty="0">
                <a:latin typeface="微软雅黑" panose="020B0503020204020204" pitchFamily="34" charset="-122"/>
                <a:ea typeface="微软雅黑" panose="020B0503020204020204" pitchFamily="34" charset="-122"/>
              </a:rPr>
              <a:t>调</a:t>
            </a:r>
            <a:r>
              <a:rPr lang="zh-CN" altLang="en-US" sz="2000" dirty="0" smtClean="0">
                <a:latin typeface="微软雅黑" panose="020B0503020204020204" pitchFamily="34" charset="-122"/>
                <a:ea typeface="微软雅黑" panose="020B0503020204020204" pitchFamily="34" charset="-122"/>
              </a:rPr>
              <a:t>接收 （通知接收）</a:t>
            </a:r>
            <a:endParaRPr lang="en-US" altLang="zh-CN" sz="2000" dirty="0" smtClean="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8099" y="3048010"/>
            <a:ext cx="9144000" cy="3425952"/>
          </a:xfrm>
          <a:prstGeom prst="rect">
            <a:avLst/>
          </a:prstGeom>
        </p:spPr>
      </p:pic>
    </p:spTree>
    <p:extLst>
      <p:ext uri="{BB962C8B-B14F-4D97-AF65-F5344CB8AC3E}">
        <p14:creationId xmlns:p14="http://schemas.microsoft.com/office/powerpoint/2010/main" val="3614391421"/>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114812" y="152400"/>
            <a:ext cx="4876788"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发布</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订阅通信编程示例</a:t>
            </a:r>
          </a:p>
        </p:txBody>
      </p:sp>
      <p:pic>
        <p:nvPicPr>
          <p:cNvPr id="2" name="图片 1"/>
          <p:cNvPicPr>
            <a:picLocks noChangeAspect="1"/>
          </p:cNvPicPr>
          <p:nvPr/>
        </p:nvPicPr>
        <p:blipFill>
          <a:blip r:embed="rId3"/>
          <a:stretch>
            <a:fillRect/>
          </a:stretch>
        </p:blipFill>
        <p:spPr>
          <a:xfrm>
            <a:off x="914496" y="1600248"/>
            <a:ext cx="7315008" cy="4301313"/>
          </a:xfrm>
          <a:prstGeom prst="rect">
            <a:avLst/>
          </a:prstGeom>
        </p:spPr>
      </p:pic>
    </p:spTree>
    <p:extLst>
      <p:ext uri="{BB962C8B-B14F-4D97-AF65-F5344CB8AC3E}">
        <p14:creationId xmlns:p14="http://schemas.microsoft.com/office/powerpoint/2010/main" val="106623624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基于</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MOM</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实现通信的优点 </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28830" y="990664"/>
            <a:ext cx="8534060" cy="4800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异步通信，可以减少</a:t>
            </a:r>
            <a:r>
              <a:rPr lang="zh-CN" altLang="en-US" sz="2400" dirty="0" smtClean="0">
                <a:latin typeface="微软雅黑" panose="020B0503020204020204" pitchFamily="34" charset="-122"/>
                <a:ea typeface="微软雅黑" panose="020B0503020204020204" pitchFamily="34" charset="-122"/>
              </a:rPr>
              <a:t>系统响应</a:t>
            </a:r>
            <a:r>
              <a:rPr lang="zh-CN" altLang="en-US" sz="2400" dirty="0">
                <a:latin typeface="微软雅黑" panose="020B0503020204020204" pitchFamily="34" charset="-122"/>
                <a:ea typeface="微软雅黑" panose="020B0503020204020204" pitchFamily="34" charset="-122"/>
              </a:rPr>
              <a:t>时间，</a:t>
            </a:r>
            <a:r>
              <a:rPr lang="zh-CN" altLang="en-US" sz="2400" dirty="0" smtClean="0">
                <a:latin typeface="微软雅黑" panose="020B0503020204020204" pitchFamily="34" charset="-122"/>
                <a:ea typeface="微软雅黑" panose="020B0503020204020204" pitchFamily="34" charset="-122"/>
              </a:rPr>
              <a:t>提高吞吐量</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分布式节点之间的解耦</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保证消息的可靠递交，实现最终一致性</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实现广播、组播和多对多通信</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流量削峰和流</a:t>
            </a:r>
            <a:r>
              <a:rPr lang="zh-CN" altLang="en-US" sz="2400" dirty="0" smtClean="0">
                <a:latin typeface="微软雅黑" panose="020B0503020204020204" pitchFamily="34" charset="-122"/>
                <a:ea typeface="微软雅黑" panose="020B0503020204020204" pitchFamily="34" charset="-122"/>
              </a:rPr>
              <a:t>控</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支持</a:t>
            </a:r>
            <a:r>
              <a:rPr lang="en-US" altLang="zh-CN" sz="2400" dirty="0" smtClean="0">
                <a:latin typeface="微软雅黑" panose="020B0503020204020204" pitchFamily="34" charset="-122"/>
                <a:ea typeface="微软雅黑" panose="020B0503020204020204" pitchFamily="34" charset="-122"/>
              </a:rPr>
              <a:t>Push</a:t>
            </a:r>
            <a:r>
              <a:rPr lang="zh-CN" altLang="en-US" sz="2400" dirty="0" smtClean="0">
                <a:latin typeface="微软雅黑" panose="020B0503020204020204" pitchFamily="34" charset="-122"/>
                <a:ea typeface="微软雅黑" panose="020B0503020204020204" pitchFamily="34" charset="-122"/>
              </a:rPr>
              <a:t>模型和</a:t>
            </a:r>
            <a:r>
              <a:rPr lang="en-US" altLang="zh-CN" sz="2400" dirty="0" smtClean="0">
                <a:latin typeface="微软雅黑" panose="020B0503020204020204" pitchFamily="34" charset="-122"/>
                <a:ea typeface="微软雅黑" panose="020B0503020204020204" pitchFamily="34" charset="-122"/>
              </a:rPr>
              <a:t>Pull</a:t>
            </a:r>
            <a:r>
              <a:rPr lang="zh-CN" altLang="en-US" sz="2400" dirty="0" smtClean="0">
                <a:latin typeface="微软雅黑" panose="020B0503020204020204" pitchFamily="34" charset="-122"/>
                <a:ea typeface="微软雅黑" panose="020B0503020204020204" pitchFamily="34" charset="-122"/>
              </a:rPr>
              <a:t>模型</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1956850"/>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组通信</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28830" y="990664"/>
            <a:ext cx="8534060" cy="4800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不用的计算节点可以构成</a:t>
            </a:r>
            <a:r>
              <a:rPr lang="zh-CN" altLang="en-US" sz="2400" dirty="0" smtClean="0">
                <a:solidFill>
                  <a:srgbClr val="FF0000"/>
                </a:solidFill>
                <a:latin typeface="微软雅黑" panose="020B0503020204020204" pitchFamily="34" charset="-122"/>
                <a:ea typeface="微软雅黑" panose="020B0503020204020204" pitchFamily="34" charset="-122"/>
              </a:rPr>
              <a:t>组</a:t>
            </a:r>
            <a:r>
              <a:rPr lang="zh-CN" altLang="en-US" sz="2400" dirty="0" smtClean="0">
                <a:latin typeface="微软雅黑" panose="020B0503020204020204" pitchFamily="34" charset="-122"/>
                <a:ea typeface="微软雅黑" panose="020B0503020204020204" pitchFamily="34" charset="-122"/>
              </a:rPr>
              <a:t>，不同的组有不同的</a:t>
            </a:r>
            <a:r>
              <a:rPr lang="zh-CN" altLang="en-US" sz="2400" dirty="0" smtClean="0">
                <a:solidFill>
                  <a:srgbClr val="FF0000"/>
                </a:solidFill>
                <a:latin typeface="微软雅黑" panose="020B0503020204020204" pitchFamily="34" charset="-122"/>
                <a:ea typeface="微软雅黑" panose="020B0503020204020204" pitchFamily="34" charset="-122"/>
              </a:rPr>
              <a:t>组标识</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消息的发送目标是组，之后消息被传送给组中所有的成员</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smtClean="0">
                <a:latin typeface="微软雅黑" panose="020B0503020204020204" pitchFamily="34" charset="-122"/>
                <a:ea typeface="微软雅黑" panose="020B0503020204020204" pitchFamily="34" charset="-122"/>
              </a:rPr>
              <a:t>组通信中间件支持通信组的维护：</a:t>
            </a:r>
            <a:r>
              <a:rPr lang="zh-CN" altLang="en-US" sz="2400" dirty="0" smtClean="0">
                <a:solidFill>
                  <a:srgbClr val="FF0000"/>
                </a:solidFill>
                <a:latin typeface="微软雅黑" panose="020B0503020204020204" pitchFamily="34" charset="-122"/>
                <a:ea typeface="微软雅黑" panose="020B0503020204020204" pitchFamily="34" charset="-122"/>
              </a:rPr>
              <a:t>组的建立</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组成员的加入；组成员的退出；成员列表维护</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组通信中间件</a:t>
            </a:r>
            <a:r>
              <a:rPr lang="zh-CN" altLang="en-US" sz="2400" dirty="0" smtClean="0">
                <a:latin typeface="微软雅黑" panose="020B0503020204020204" pitchFamily="34" charset="-122"/>
                <a:ea typeface="微软雅黑" panose="020B0503020204020204" pitchFamily="34" charset="-122"/>
              </a:rPr>
              <a:t>支持</a:t>
            </a:r>
            <a:r>
              <a:rPr lang="zh-CN" altLang="en-US" sz="2400" dirty="0" smtClean="0">
                <a:solidFill>
                  <a:srgbClr val="FF0000"/>
                </a:solidFill>
                <a:latin typeface="微软雅黑" panose="020B0503020204020204" pitchFamily="34" charset="-122"/>
                <a:ea typeface="微软雅黑" panose="020B0503020204020204" pitchFamily="34" charset="-122"/>
              </a:rPr>
              <a:t>可靠广播</a:t>
            </a:r>
            <a:r>
              <a:rPr lang="zh-CN" altLang="en-US" sz="2400" dirty="0" smtClean="0">
                <a:latin typeface="微软雅黑" panose="020B0503020204020204" pitchFamily="34" charset="-122"/>
                <a:ea typeface="微软雅黑" panose="020B0503020204020204" pitchFamily="34" charset="-122"/>
              </a:rPr>
              <a:t>和</a:t>
            </a:r>
            <a:r>
              <a:rPr lang="zh-CN" altLang="en-US" sz="2400" dirty="0" smtClean="0">
                <a:solidFill>
                  <a:srgbClr val="FF0000"/>
                </a:solidFill>
                <a:latin typeface="微软雅黑" panose="020B0503020204020204" pitchFamily="34" charset="-122"/>
                <a:ea typeface="微软雅黑" panose="020B0503020204020204" pitchFamily="34" charset="-122"/>
              </a:rPr>
              <a:t>排序保证</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a:latin typeface="微软雅黑" panose="020B0503020204020204" pitchFamily="34" charset="-122"/>
                <a:ea typeface="微软雅黑" panose="020B0503020204020204" pitchFamily="34" charset="-122"/>
              </a:rPr>
              <a:t>组通信中间</a:t>
            </a:r>
            <a:r>
              <a:rPr lang="zh-CN" altLang="en-US" sz="2400" dirty="0" smtClean="0">
                <a:latin typeface="微软雅黑" panose="020B0503020204020204" pitchFamily="34" charset="-122"/>
                <a:ea typeface="微软雅黑" panose="020B0503020204020204" pitchFamily="34" charset="-122"/>
              </a:rPr>
              <a:t>件在实现组内广播时可以利用底层网络协议栈的组播（</a:t>
            </a:r>
            <a:r>
              <a:rPr lang="en-US" altLang="zh-CN" sz="2400" dirty="0" smtClean="0">
                <a:latin typeface="微软雅黑" panose="020B0503020204020204" pitchFamily="34" charset="-122"/>
                <a:ea typeface="微软雅黑" panose="020B0503020204020204" pitchFamily="34" charset="-122"/>
              </a:rPr>
              <a:t>IP</a:t>
            </a:r>
            <a:r>
              <a:rPr lang="zh-CN" altLang="en-US" sz="2400" dirty="0" smtClean="0">
                <a:latin typeface="微软雅黑" panose="020B0503020204020204" pitchFamily="34" charset="-122"/>
                <a:ea typeface="微软雅黑" panose="020B0503020204020204" pitchFamily="34" charset="-122"/>
              </a:rPr>
              <a:t>组播）或广播技术提高通信效率。</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zh-CN" altLang="en-US" sz="2400" dirty="0">
                <a:latin typeface="微软雅黑" panose="020B0503020204020204" pitchFamily="34" charset="-122"/>
                <a:ea typeface="微软雅黑" panose="020B0503020204020204" pitchFamily="34" charset="-122"/>
              </a:rPr>
              <a:t>开</a:t>
            </a:r>
            <a:r>
              <a:rPr lang="zh-CN" altLang="en-US" sz="2400" dirty="0" smtClean="0">
                <a:latin typeface="微软雅黑" panose="020B0503020204020204" pitchFamily="34" charset="-122"/>
                <a:ea typeface="微软雅黑" panose="020B0503020204020204" pitchFamily="34" charset="-122"/>
              </a:rPr>
              <a:t>源组通信中间件：</a:t>
            </a:r>
            <a:r>
              <a:rPr lang="en-US" altLang="zh-CN" sz="2400" dirty="0" err="1" smtClean="0">
                <a:solidFill>
                  <a:srgbClr val="FF0000"/>
                </a:solidFill>
                <a:latin typeface="微软雅黑" panose="020B0503020204020204" pitchFamily="34" charset="-122"/>
                <a:ea typeface="微软雅黑" panose="020B0503020204020204" pitchFamily="34" charset="-122"/>
              </a:rPr>
              <a:t>JGroups</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www.jgroups.org</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6672960"/>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第三次作业！</a:t>
            </a:r>
          </a:p>
        </p:txBody>
      </p:sp>
      <p:sp>
        <p:nvSpPr>
          <p:cNvPr id="2" name="内容占位符 1"/>
          <p:cNvSpPr>
            <a:spLocks noGrp="1"/>
          </p:cNvSpPr>
          <p:nvPr>
            <p:ph idx="1"/>
          </p:nvPr>
        </p:nvSpPr>
        <p:spPr>
          <a:xfrm>
            <a:off x="195312" y="838268"/>
            <a:ext cx="8762770" cy="5257662"/>
          </a:xfrm>
        </p:spPr>
        <p:txBody>
          <a:bodyPr/>
          <a:lstStyle/>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题目：</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zh-CN" altLang="en-US" sz="2000" dirty="0" smtClean="0">
                <a:latin typeface="微软雅黑" panose="020B0503020204020204" pitchFamily="34" charset="-122"/>
                <a:ea typeface="微软雅黑" panose="020B0503020204020204" pitchFamily="34" charset="-122"/>
              </a:rPr>
              <a:t>利用</a:t>
            </a:r>
            <a:r>
              <a:rPr lang="en-US" altLang="zh-CN" sz="2000" dirty="0" smtClean="0">
                <a:latin typeface="微软雅黑" panose="020B0503020204020204" pitchFamily="34" charset="-122"/>
                <a:ea typeface="微软雅黑" panose="020B0503020204020204" pitchFamily="34" charset="-122"/>
              </a:rPr>
              <a:t>MOM</a:t>
            </a:r>
            <a:r>
              <a:rPr lang="zh-CN" altLang="en-US" sz="2000" dirty="0" smtClean="0">
                <a:latin typeface="微软雅黑" panose="020B0503020204020204" pitchFamily="34" charset="-122"/>
                <a:ea typeface="微软雅黑" panose="020B0503020204020204" pitchFamily="34" charset="-122"/>
              </a:rPr>
              <a:t>消息队列技术实现</a:t>
            </a:r>
            <a:r>
              <a:rPr lang="zh-CN" altLang="en-US" sz="2000" smtClean="0">
                <a:latin typeface="微软雅黑" panose="020B0503020204020204" pitchFamily="34" charset="-122"/>
                <a:ea typeface="微软雅黑" panose="020B0503020204020204" pitchFamily="34" charset="-122"/>
              </a:rPr>
              <a:t>一个分布式随机信号</a:t>
            </a:r>
            <a:r>
              <a:rPr lang="zh-CN" altLang="en-US" sz="2000" dirty="0" smtClean="0">
                <a:latin typeface="微软雅黑" panose="020B0503020204020204" pitchFamily="34" charset="-122"/>
                <a:ea typeface="微软雅黑" panose="020B0503020204020204" pitchFamily="34" charset="-122"/>
              </a:rPr>
              <a:t>分析系统，具体要求：</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chemeClr val="tx1"/>
              </a:buClr>
              <a:buSzPct val="100000"/>
              <a:buFont typeface="+mj-lt"/>
              <a:buAutoNum type="arabicPeriod"/>
            </a:pPr>
            <a:r>
              <a:rPr lang="zh-CN" altLang="en-US" sz="2000" dirty="0" smtClean="0">
                <a:latin typeface="微软雅黑" panose="020B0503020204020204" pitchFamily="34" charset="-122"/>
                <a:ea typeface="微软雅黑" panose="020B0503020204020204" pitchFamily="34" charset="-122"/>
              </a:rPr>
              <a:t>随机信号产生器每隔</a:t>
            </a:r>
            <a:r>
              <a:rPr lang="en-US" altLang="zh-CN" sz="2000" dirty="0" smtClean="0">
                <a:latin typeface="微软雅黑" panose="020B0503020204020204" pitchFamily="34" charset="-122"/>
                <a:ea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rPr>
              <a:t>毫秒左右就产生一个正态分布的随机数字，并作为一个消息发布</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chemeClr val="tx1"/>
              </a:buClr>
              <a:buSzPct val="100000"/>
              <a:buFont typeface="+mj-lt"/>
              <a:buAutoNum type="arabicPeriod"/>
            </a:pPr>
            <a:r>
              <a:rPr lang="zh-CN" altLang="en-US" sz="2000" dirty="0" smtClean="0">
                <a:latin typeface="微软雅黑" panose="020B0503020204020204" pitchFamily="34" charset="-122"/>
                <a:ea typeface="微软雅黑" panose="020B0503020204020204" pitchFamily="34" charset="-122"/>
              </a:rPr>
              <a:t>多个随机信号分析模块订阅并接收该随机数字，然后对信号进行分析并实时显示分析结果</a:t>
            </a:r>
            <a:r>
              <a:rPr lang="zh-CN" altLang="en-US" sz="1800" dirty="0" smtClean="0">
                <a:latin typeface="微软雅黑" panose="020B0503020204020204" pitchFamily="34" charset="-122"/>
                <a:ea typeface="微软雅黑" panose="020B0503020204020204" pitchFamily="34" charset="-122"/>
              </a:rPr>
              <a:t>。至少包含如下分析模块：</a:t>
            </a:r>
            <a:endParaRPr lang="en-US" altLang="zh-CN" sz="18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 计算随机信号的均值；</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计算过去</a:t>
            </a:r>
            <a:r>
              <a:rPr lang="en-US" altLang="zh-CN" sz="2000" dirty="0" smtClean="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个随机信号的方差（</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为常量，可设置</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 实现基于正态分布的异常点检测</a:t>
            </a:r>
            <a:endParaRPr lang="en-US" altLang="zh-CN" sz="2000" dirty="0" smtClean="0">
              <a:latin typeface="微软雅黑" panose="020B0503020204020204" pitchFamily="34" charset="-122"/>
              <a:ea typeface="微软雅黑" panose="020B0503020204020204" pitchFamily="34" charset="-122"/>
            </a:endParaRPr>
          </a:p>
          <a:p>
            <a:pPr lvl="1">
              <a:spcAft>
                <a:spcPts val="600"/>
              </a:spcAft>
              <a:buClr>
                <a:schemeClr val="tx1"/>
              </a:buClr>
              <a:buSzPct val="10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实时绘制过去一段时间内随机信号的折线图（选作）</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提交要求：</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1. </a:t>
            </a:r>
            <a:r>
              <a:rPr lang="en-US" altLang="zh-CN" sz="2000" dirty="0" smtClean="0">
                <a:solidFill>
                  <a:srgbClr val="FF0000"/>
                </a:solidFill>
                <a:latin typeface="微软雅黑" panose="020B0503020204020204" pitchFamily="34" charset="-122"/>
                <a:ea typeface="微软雅黑" panose="020B0503020204020204" pitchFamily="34" charset="-122"/>
              </a:rPr>
              <a:t>5</a:t>
            </a:r>
            <a:r>
              <a:rPr lang="zh-CN" altLang="en-US" sz="2000" dirty="0" smtClean="0">
                <a:solidFill>
                  <a:srgbClr val="FF0000"/>
                </a:solidFill>
                <a:latin typeface="微软雅黑" panose="020B0503020204020204" pitchFamily="34" charset="-122"/>
                <a:ea typeface="微软雅黑" panose="020B0503020204020204" pitchFamily="34" charset="-122"/>
              </a:rPr>
              <a:t>月</a:t>
            </a:r>
            <a:r>
              <a:rPr lang="en-US" altLang="zh-CN" sz="2000" dirty="0" smtClean="0">
                <a:solidFill>
                  <a:srgbClr val="FF0000"/>
                </a:solidFill>
                <a:latin typeface="微软雅黑" panose="020B0503020204020204" pitchFamily="34" charset="-122"/>
                <a:ea typeface="微软雅黑" panose="020B0503020204020204" pitchFamily="34" charset="-122"/>
              </a:rPr>
              <a:t>20</a:t>
            </a:r>
            <a:r>
              <a:rPr lang="zh-CN" altLang="en-US" sz="2000" dirty="0" smtClean="0">
                <a:solidFill>
                  <a:srgbClr val="FF0000"/>
                </a:solidFill>
                <a:latin typeface="微软雅黑" panose="020B0503020204020204" pitchFamily="34" charset="-122"/>
                <a:ea typeface="微软雅黑" panose="020B0503020204020204" pitchFamily="34" charset="-122"/>
              </a:rPr>
              <a:t>日前</a:t>
            </a:r>
            <a:r>
              <a:rPr lang="zh-CN" altLang="en-US" sz="2000" dirty="0" smtClean="0">
                <a:latin typeface="微软雅黑" panose="020B0503020204020204" pitchFamily="34" charset="-122"/>
                <a:ea typeface="微软雅黑" panose="020B0503020204020204" pitchFamily="34" charset="-122"/>
              </a:rPr>
              <a:t>将</a:t>
            </a:r>
            <a:r>
              <a:rPr lang="zh-CN" altLang="en-US" sz="2000" dirty="0" smtClean="0">
                <a:solidFill>
                  <a:srgbClr val="FF0000"/>
                </a:solidFill>
                <a:latin typeface="微软雅黑" panose="020B0503020204020204" pitchFamily="34" charset="-122"/>
                <a:ea typeface="微软雅黑" panose="020B0503020204020204" pitchFamily="34" charset="-122"/>
              </a:rPr>
              <a:t>源程序和设计说明</a:t>
            </a:r>
            <a:r>
              <a:rPr lang="zh-CN" altLang="en-US" sz="2000" dirty="0" smtClean="0">
                <a:latin typeface="微软雅黑" panose="020B0503020204020204" pitchFamily="34" charset="-122"/>
                <a:ea typeface="微软雅黑" panose="020B0503020204020204" pitchFamily="34" charset="-122"/>
              </a:rPr>
              <a:t>发送至邮箱：</a:t>
            </a:r>
            <a:r>
              <a:rPr lang="en-US" altLang="zh-CN" sz="2000" dirty="0" smtClean="0">
                <a:solidFill>
                  <a:srgbClr val="FF0000"/>
                </a:solidFill>
                <a:latin typeface="微软雅黑" panose="020B0503020204020204" pitchFamily="34" charset="-122"/>
                <a:ea typeface="微软雅黑" panose="020B0503020204020204" pitchFamily="34" charset="-122"/>
              </a:rPr>
              <a:t>xd_distri_comp@163.com</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邮件标题风格：第</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次作业</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学号</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endParaRPr lang="en-US" altLang="zh-CN" sz="20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3. </a:t>
            </a:r>
            <a:r>
              <a:rPr lang="zh-CN" altLang="en-US" sz="2000" dirty="0" smtClean="0">
                <a:latin typeface="微软雅黑" panose="020B0503020204020204" pitchFamily="34" charset="-122"/>
                <a:ea typeface="微软雅黑" panose="020B0503020204020204" pitchFamily="34" charset="-122"/>
              </a:rPr>
              <a:t>源程序打包文件命名方式：第</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次</a:t>
            </a:r>
            <a:r>
              <a:rPr lang="zh-CN" altLang="en-US" sz="2000" dirty="0">
                <a:latin typeface="微软雅黑" panose="020B0503020204020204" pitchFamily="34" charset="-122"/>
                <a:ea typeface="微软雅黑" panose="020B0503020204020204" pitchFamily="34" charset="-122"/>
              </a:rPr>
              <a:t>作业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学号</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r>
              <a:rPr lang="en-US" altLang="zh-CN" sz="2000" dirty="0" smtClean="0">
                <a:latin typeface="微软雅黑" panose="020B0503020204020204" pitchFamily="34" charset="-122"/>
                <a:ea typeface="微软雅黑" panose="020B0503020204020204" pitchFamily="34" charset="-122"/>
              </a:rPr>
              <a:t>.zip</a:t>
            </a:r>
            <a:endParaRPr lang="en-US" altLang="zh-CN" sz="20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029188" y="4190980"/>
            <a:ext cx="975334" cy="304792"/>
          </a:xfrm>
          <a:prstGeom prst="rect">
            <a:avLst/>
          </a:prstGeom>
        </p:spPr>
      </p:pic>
    </p:spTree>
    <p:extLst>
      <p:ext uri="{BB962C8B-B14F-4D97-AF65-F5344CB8AC3E}">
        <p14:creationId xmlns:p14="http://schemas.microsoft.com/office/powerpoint/2010/main" val="3085449573"/>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Web Service</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技术</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32193" y="1066938"/>
            <a:ext cx="8762770" cy="53338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800" dirty="0" smtClean="0">
                <a:solidFill>
                  <a:srgbClr val="FF0000"/>
                </a:solidFill>
                <a:latin typeface="微软雅黑" panose="020B0503020204020204" pitchFamily="34" charset="-122"/>
                <a:ea typeface="微软雅黑" panose="020B0503020204020204" pitchFamily="34" charset="-122"/>
              </a:rPr>
              <a:t>什么是</a:t>
            </a:r>
            <a:r>
              <a:rPr lang="en-US" altLang="zh-CN" sz="2800" dirty="0" smtClean="0">
                <a:solidFill>
                  <a:srgbClr val="FF0000"/>
                </a:solidFill>
                <a:latin typeface="微软雅黑" panose="020B0503020204020204" pitchFamily="34" charset="-122"/>
                <a:ea typeface="微软雅黑" panose="020B0503020204020204" pitchFamily="34" charset="-122"/>
              </a:rPr>
              <a:t>Web Service</a:t>
            </a:r>
            <a:r>
              <a:rPr lang="zh-CN" altLang="en-US" sz="2800" dirty="0" smtClean="0">
                <a:solidFill>
                  <a:srgbClr val="FF0000"/>
                </a:solidFill>
                <a:latin typeface="微软雅黑" panose="020B0503020204020204" pitchFamily="34" charset="-122"/>
                <a:ea typeface="微软雅黑" panose="020B0503020204020204" pitchFamily="34" charset="-122"/>
              </a:rPr>
              <a:t>？</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buFont typeface="Wingdings" panose="05000000000000000000" pitchFamily="2" charset="2"/>
              <a:buAutoNum type="arabicParenBoth"/>
            </a:pPr>
            <a:r>
              <a:rPr lang="zh-CN" altLang="en-US" sz="2400" dirty="0" smtClean="0">
                <a:latin typeface="微软雅黑" panose="020B0503020204020204" pitchFamily="34" charset="-122"/>
                <a:ea typeface="微软雅黑" panose="020B0503020204020204" pitchFamily="34" charset="-122"/>
              </a:rPr>
              <a:t>为</a:t>
            </a:r>
            <a:r>
              <a:rPr lang="zh-CN" altLang="en-US" sz="2400" dirty="0">
                <a:latin typeface="微软雅黑" panose="020B0503020204020204" pitchFamily="34" charset="-122"/>
                <a:ea typeface="微软雅黑" panose="020B0503020204020204" pitchFamily="34" charset="-122"/>
              </a:rPr>
              <a:t>方便</a:t>
            </a:r>
            <a:r>
              <a:rPr lang="zh-CN" altLang="en-US" sz="2400" dirty="0" smtClean="0">
                <a:latin typeface="微软雅黑" panose="020B0503020204020204" pitchFamily="34" charset="-122"/>
                <a:ea typeface="微软雅黑" panose="020B0503020204020204" pitchFamily="34" charset="-122"/>
              </a:rPr>
              <a:t>网络</a:t>
            </a:r>
            <a:r>
              <a:rPr lang="zh-CN" altLang="en-US" sz="2400" dirty="0">
                <a:latin typeface="微软雅黑" panose="020B0503020204020204" pitchFamily="34" charset="-122"/>
                <a:ea typeface="微软雅黑" panose="020B0503020204020204" pitchFamily="34" charset="-122"/>
              </a:rPr>
              <a:t>上不同节点</a:t>
            </a:r>
            <a:r>
              <a:rPr lang="zh-CN" altLang="en-US" sz="2400" dirty="0" smtClean="0">
                <a:latin typeface="微软雅黑" panose="020B0503020204020204" pitchFamily="34" charset="-122"/>
                <a:ea typeface="微软雅黑" panose="020B0503020204020204" pitchFamily="34" charset="-122"/>
              </a:rPr>
              <a:t>之间互</a:t>
            </a:r>
            <a:r>
              <a:rPr lang="zh-CN" altLang="en-US" sz="2400" dirty="0">
                <a:latin typeface="微软雅黑" panose="020B0503020204020204" pitchFamily="34" charset="-122"/>
                <a:ea typeface="微软雅黑" panose="020B0503020204020204" pitchFamily="34" charset="-122"/>
              </a:rPr>
              <a:t>操作而定义的一</a:t>
            </a:r>
            <a:r>
              <a:rPr lang="zh-CN" altLang="en-US" sz="2400" dirty="0" smtClean="0">
                <a:latin typeface="微软雅黑" panose="020B0503020204020204" pitchFamily="34" charset="-122"/>
                <a:ea typeface="微软雅黑" panose="020B0503020204020204" pitchFamily="34" charset="-122"/>
              </a:rPr>
              <a:t>套协议标准，</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也可视为实现</a:t>
            </a:r>
            <a:r>
              <a:rPr lang="zh-CN" altLang="en-US" sz="2400" dirty="0">
                <a:latin typeface="微软雅黑" panose="020B0503020204020204" pitchFamily="34" charset="-122"/>
                <a:ea typeface="微软雅黑" panose="020B0503020204020204" pitchFamily="34" charset="-122"/>
              </a:rPr>
              <a:t>远程过程调用</a:t>
            </a:r>
            <a:r>
              <a:rPr lang="zh-CN" altLang="en-US" sz="2400" dirty="0" smtClean="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一</a:t>
            </a:r>
            <a:r>
              <a:rPr lang="zh-CN" altLang="en-US" sz="2400" dirty="0" smtClean="0">
                <a:latin typeface="微软雅黑" panose="020B0503020204020204" pitchFamily="34" charset="-122"/>
                <a:ea typeface="微软雅黑" panose="020B0503020204020204" pitchFamily="34" charset="-122"/>
              </a:rPr>
              <a:t>套协议标准。</a:t>
            </a:r>
            <a:r>
              <a:rPr lang="en-US" altLang="zh-CN" sz="2400" dirty="0" smtClean="0">
                <a:latin typeface="微软雅黑" panose="020B0503020204020204" pitchFamily="34" charset="-122"/>
                <a:ea typeface="微软雅黑" panose="020B0503020204020204" pitchFamily="34" charset="-122"/>
              </a:rPr>
              <a:t>(W3C)</a:t>
            </a:r>
          </a:p>
          <a:p>
            <a:pPr>
              <a:spcAft>
                <a:spcPts val="600"/>
              </a:spcAft>
              <a:buClr>
                <a:srgbClr val="FF0000"/>
              </a:buClr>
              <a:buFont typeface="Wingdings" panose="05000000000000000000" pitchFamily="2" charset="2"/>
              <a:buAutoNum type="arabicParenBoth"/>
            </a:pPr>
            <a:r>
              <a:rPr lang="zh-CN" altLang="en-US" sz="2400" dirty="0" smtClean="0">
                <a:latin typeface="微软雅黑" panose="020B0503020204020204" pitchFamily="34" charset="-122"/>
                <a:ea typeface="微软雅黑" panose="020B0503020204020204" pitchFamily="34" charset="-122"/>
              </a:rPr>
              <a:t>方便</a:t>
            </a:r>
            <a:r>
              <a:rPr lang="zh-CN" altLang="en-US" sz="2400" dirty="0">
                <a:latin typeface="微软雅黑" panose="020B0503020204020204" pitchFamily="34" charset="-122"/>
                <a:ea typeface="微软雅黑" panose="020B0503020204020204" pitchFamily="34" charset="-122"/>
              </a:rPr>
              <a:t>了</a:t>
            </a:r>
            <a:r>
              <a:rPr lang="en-US" altLang="zh-CN" sz="2400" dirty="0">
                <a:latin typeface="微软雅黑" panose="020B0503020204020204" pitchFamily="34" charset="-122"/>
                <a:ea typeface="微软雅黑" panose="020B0503020204020204" pitchFamily="34" charset="-122"/>
              </a:rPr>
              <a:t>Business to </a:t>
            </a:r>
            <a:r>
              <a:rPr lang="en-US" altLang="zh-CN" sz="2400" dirty="0" smtClean="0">
                <a:latin typeface="微软雅黑" panose="020B0503020204020204" pitchFamily="34" charset="-122"/>
                <a:ea typeface="微软雅黑" panose="020B0503020204020204" pitchFamily="34" charset="-122"/>
              </a:rPr>
              <a:t>Business</a:t>
            </a:r>
            <a:r>
              <a:rPr lang="zh-CN" altLang="en-US" sz="2400" dirty="0" smtClean="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业务集成。可以将多个第三方服务组合成一种新的服务</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Font typeface="Wingdings" panose="05000000000000000000" pitchFamily="2" charset="2"/>
              <a:buAutoNum type="arabicParenBoth"/>
            </a:pP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系统</a:t>
            </a:r>
            <a:r>
              <a:rPr lang="zh-CN" altLang="en-US" sz="2400" dirty="0">
                <a:latin typeface="微软雅黑" panose="020B0503020204020204" pitchFamily="34" charset="-122"/>
                <a:ea typeface="微软雅黑" panose="020B0503020204020204" pitchFamily="34" charset="-122"/>
              </a:rPr>
              <a:t>功能</a:t>
            </a:r>
            <a:r>
              <a:rPr lang="zh-CN" altLang="en-US" sz="2400" dirty="0" smtClean="0">
                <a:latin typeface="微软雅黑" panose="020B0503020204020204" pitchFamily="34" charset="-122"/>
                <a:ea typeface="微软雅黑" panose="020B0503020204020204" pitchFamily="34" charset="-122"/>
              </a:rPr>
              <a:t>被</a:t>
            </a:r>
            <a:r>
              <a:rPr lang="zh-CN" altLang="en-US" sz="2400" dirty="0">
                <a:latin typeface="微软雅黑" panose="020B0503020204020204" pitchFamily="34" charset="-122"/>
                <a:ea typeface="微软雅黑" panose="020B0503020204020204" pitchFamily="34" charset="-122"/>
              </a:rPr>
              <a:t>扩展：不只是用于共享文档，不只是为</a:t>
            </a:r>
            <a:r>
              <a:rPr lang="zh-CN" altLang="en-US" sz="2400" dirty="0" smtClean="0">
                <a:latin typeface="微软雅黑" panose="020B0503020204020204" pitchFamily="34" charset="-122"/>
                <a:ea typeface="微软雅黑" panose="020B0503020204020204" pitchFamily="34" charset="-122"/>
              </a:rPr>
              <a:t>“看”；</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系统也被用于节点之间的互操作。</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Font typeface="Wingdings" panose="05000000000000000000" pitchFamily="2" charset="2"/>
              <a:buAutoNum type="arabicParenBoth"/>
            </a:pPr>
            <a:r>
              <a:rPr lang="zh-CN" altLang="en-US" sz="2400" dirty="0" smtClean="0">
                <a:latin typeface="微软雅黑" panose="020B0503020204020204" pitchFamily="34" charset="-122"/>
                <a:ea typeface="微软雅黑" panose="020B0503020204020204" pitchFamily="34" charset="-122"/>
              </a:rPr>
              <a:t>客户端</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服务器模式</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Font typeface="Wingdings" panose="05000000000000000000" pitchFamily="2" charset="2"/>
              <a:buAutoNum type="arabicParenBoth"/>
            </a:pPr>
            <a:r>
              <a:rPr lang="zh-CN" altLang="en-US" sz="2400" dirty="0" smtClean="0">
                <a:latin typeface="微软雅黑" panose="020B0503020204020204" pitchFamily="34" charset="-122"/>
                <a:ea typeface="微软雅黑" panose="020B0503020204020204" pitchFamily="34" charset="-122"/>
              </a:rPr>
              <a:t>跨平台、跨语言、面向接口编程</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Font typeface="Wingdings" panose="05000000000000000000" pitchFamily="2" charset="2"/>
              <a:buAutoNum type="arabicParenBoth"/>
            </a:pPr>
            <a:r>
              <a:rPr lang="zh-CN" altLang="en-US" sz="2400" dirty="0" smtClean="0">
                <a:latin typeface="微软雅黑" panose="020B0503020204020204" pitchFamily="34" charset="-122"/>
                <a:ea typeface="微软雅黑" panose="020B0503020204020204" pitchFamily="34" charset="-122"/>
              </a:rPr>
              <a:t>实现面向服务构架</a:t>
            </a:r>
            <a:r>
              <a:rPr lang="en-US" altLang="zh-CN" sz="2400" dirty="0" smtClean="0">
                <a:latin typeface="微软雅黑" panose="020B0503020204020204" pitchFamily="34" charset="-122"/>
                <a:ea typeface="微软雅黑" panose="020B0503020204020204" pitchFamily="34" charset="-122"/>
              </a:rPr>
              <a:t>(SOA</a:t>
            </a: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Service-oriented </a:t>
            </a:r>
            <a:r>
              <a:rPr lang="en-US" altLang="zh-CN" sz="2400" dirty="0" smtClean="0">
                <a:latin typeface="微软雅黑" panose="020B0503020204020204" pitchFamily="34" charset="-122"/>
                <a:ea typeface="微软雅黑" panose="020B0503020204020204" pitchFamily="34" charset="-122"/>
              </a:rPr>
              <a:t>Architecture</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的重要技术之一</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0652245"/>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Web Service</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技术</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28830" y="990664"/>
            <a:ext cx="8762770" cy="53338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en-US" altLang="zh-CN" sz="2400" dirty="0">
                <a:solidFill>
                  <a:srgbClr val="FF0000"/>
                </a:solidFill>
                <a:latin typeface="微软雅黑" panose="020B0503020204020204" pitchFamily="34" charset="-122"/>
                <a:ea typeface="微软雅黑" panose="020B0503020204020204" pitchFamily="34" charset="-122"/>
              </a:rPr>
              <a:t>Web Service</a:t>
            </a:r>
            <a:r>
              <a:rPr lang="zh-CN" altLang="en-US" sz="2400" dirty="0" smtClean="0">
                <a:solidFill>
                  <a:srgbClr val="FF0000"/>
                </a:solidFill>
                <a:latin typeface="微软雅黑" panose="020B0503020204020204" pitchFamily="34" charset="-122"/>
                <a:ea typeface="微软雅黑" panose="020B0503020204020204" pitchFamily="34" charset="-122"/>
              </a:rPr>
              <a:t>主要包含哪些标准协议？</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spcAft>
                <a:spcPts val="600"/>
              </a:spcAft>
              <a:buClr>
                <a:srgbClr val="FF0000"/>
              </a:buClr>
              <a:buAutoNum type="arabicParenBoth"/>
            </a:pPr>
            <a:r>
              <a:rPr lang="zh-CN" altLang="en-US" sz="2400" dirty="0" smtClean="0">
                <a:latin typeface="微软雅黑" panose="020B0503020204020204" pitchFamily="34" charset="-122"/>
                <a:ea typeface="微软雅黑" panose="020B0503020204020204" pitchFamily="34" charset="-122"/>
              </a:rPr>
              <a:t>消息编码标准</a:t>
            </a:r>
            <a:r>
              <a:rPr lang="en-US" altLang="zh-CN" sz="2400" dirty="0" smtClean="0">
                <a:latin typeface="微软雅黑" panose="020B0503020204020204" pitchFamily="34" charset="-122"/>
                <a:ea typeface="微软雅黑" panose="020B0503020204020204" pitchFamily="34" charset="-122"/>
              </a:rPr>
              <a:t>(XML)</a:t>
            </a:r>
          </a:p>
          <a:p>
            <a:pPr>
              <a:spcAft>
                <a:spcPts val="600"/>
              </a:spcAft>
              <a:buClr>
                <a:srgbClr val="FF0000"/>
              </a:buClr>
              <a:buAutoNum type="arabicParenBoth"/>
            </a:pPr>
            <a:r>
              <a:rPr lang="zh-CN" altLang="en-US" sz="2400" dirty="0" smtClean="0">
                <a:latin typeface="微软雅黑" panose="020B0503020204020204" pitchFamily="34" charset="-122"/>
                <a:ea typeface="微软雅黑" panose="020B0503020204020204" pitchFamily="34" charset="-122"/>
              </a:rPr>
              <a:t>传输协议标准</a:t>
            </a:r>
            <a:r>
              <a:rPr lang="en-US" altLang="zh-CN" sz="2400" dirty="0" smtClean="0">
                <a:latin typeface="微软雅黑" panose="020B0503020204020204" pitchFamily="34" charset="-122"/>
                <a:ea typeface="微软雅黑" panose="020B0503020204020204" pitchFamily="34" charset="-122"/>
              </a:rPr>
              <a:t>(HTTP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SMTP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TCP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UDP)</a:t>
            </a:r>
          </a:p>
          <a:p>
            <a:pPr>
              <a:spcAft>
                <a:spcPts val="600"/>
              </a:spcAft>
              <a:buClr>
                <a:srgbClr val="FF0000"/>
              </a:buClr>
              <a:buAutoNum type="arabicParenBoth"/>
            </a:pPr>
            <a:r>
              <a:rPr lang="zh-CN" altLang="en-US" sz="2400" dirty="0" smtClean="0">
                <a:latin typeface="微软雅黑" panose="020B0503020204020204" pitchFamily="34" charset="-122"/>
                <a:ea typeface="微软雅黑" panose="020B0503020204020204" pitchFamily="34" charset="-122"/>
              </a:rPr>
              <a:t>远程对象访问协议（即远程方法调用协议）：</a:t>
            </a:r>
            <a:r>
              <a:rPr lang="en-US" altLang="zh-CN" sz="2400" dirty="0">
                <a:latin typeface="微软雅黑" panose="020B0503020204020204" pitchFamily="34" charset="-122"/>
                <a:ea typeface="微软雅黑" panose="020B0503020204020204" pitchFamily="34" charset="-122"/>
              </a:rPr>
              <a:t>SOAP(Simple Object Access Protocol</a:t>
            </a:r>
            <a:r>
              <a:rPr lang="en-US" altLang="zh-CN" sz="2400" dirty="0" smtClean="0">
                <a:latin typeface="微软雅黑" panose="020B0503020204020204" pitchFamily="34" charset="-122"/>
                <a:ea typeface="微软雅黑" panose="020B0503020204020204" pitchFamily="34" charset="-122"/>
              </a:rPr>
              <a:t>):</a:t>
            </a:r>
          </a:p>
          <a:p>
            <a:pPr>
              <a:spcAft>
                <a:spcPts val="600"/>
              </a:spcAft>
              <a:buClr>
                <a:srgbClr val="FF0000"/>
              </a:buClr>
              <a:buAutoNum type="arabicParenBoth"/>
            </a:pP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服务描述语言：</a:t>
            </a:r>
            <a:r>
              <a:rPr lang="en-US" altLang="zh-CN" sz="2400" dirty="0">
                <a:latin typeface="微软雅黑" panose="020B0503020204020204" pitchFamily="34" charset="-122"/>
                <a:ea typeface="微软雅黑" panose="020B0503020204020204" pitchFamily="34" charset="-122"/>
              </a:rPr>
              <a:t>WSDL(Web Services Description Language</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（主要描述服务接口定义）</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AutoNum type="arabicParenBoth"/>
            </a:pPr>
            <a:r>
              <a:rPr lang="zh-CN" altLang="en-US" sz="2400" dirty="0" smtClean="0">
                <a:latin typeface="微软雅黑" panose="020B0503020204020204" pitchFamily="34" charset="-122"/>
                <a:ea typeface="微软雅黑" panose="020B0503020204020204" pitchFamily="34" charset="-122"/>
              </a:rPr>
              <a:t>服务目录、服务注册、服务发现：</a:t>
            </a:r>
            <a:r>
              <a:rPr lang="en-US" altLang="zh-CN" sz="2400" dirty="0" smtClean="0">
                <a:latin typeface="微软雅黑" panose="020B0503020204020204" pitchFamily="34" charset="-122"/>
                <a:ea typeface="微软雅黑" panose="020B0503020204020204" pitchFamily="34" charset="-122"/>
              </a:rPr>
              <a:t>UDDI(Universal </a:t>
            </a:r>
            <a:r>
              <a:rPr lang="en-US" altLang="zh-CN" sz="2400" dirty="0">
                <a:latin typeface="微软雅黑" panose="020B0503020204020204" pitchFamily="34" charset="-122"/>
                <a:ea typeface="微软雅黑" panose="020B0503020204020204" pitchFamily="34" charset="-122"/>
              </a:rPr>
              <a:t>Discovery Description and Integration</a:t>
            </a:r>
            <a:r>
              <a:rPr lang="en-US" altLang="zh-CN" sz="2400" dirty="0" smtClean="0">
                <a:latin typeface="微软雅黑" panose="020B0503020204020204" pitchFamily="34" charset="-122"/>
                <a:ea typeface="微软雅黑" panose="020B0503020204020204" pitchFamily="34" charset="-122"/>
              </a:rPr>
              <a:t>)</a:t>
            </a:r>
          </a:p>
          <a:p>
            <a:pPr>
              <a:spcAft>
                <a:spcPts val="600"/>
              </a:spcAft>
              <a:buClr>
                <a:srgbClr val="FF0000"/>
              </a:buClr>
              <a:buAutoNum type="arabicParenBoth"/>
            </a:pPr>
            <a:r>
              <a:rPr lang="zh-CN" altLang="en-US" sz="2400" dirty="0">
                <a:latin typeface="微软雅黑" panose="020B0503020204020204" pitchFamily="34" charset="-122"/>
                <a:ea typeface="微软雅黑" panose="020B0503020204020204" pitchFamily="34" charset="-122"/>
              </a:rPr>
              <a:t>安全相关标准：签名、加密、认证等</a:t>
            </a:r>
          </a:p>
          <a:p>
            <a:pPr>
              <a:spcAft>
                <a:spcPts val="600"/>
              </a:spcAft>
              <a:buClr>
                <a:srgbClr val="FF0000"/>
              </a:buClr>
              <a:buAutoNum type="arabicParenBoth"/>
            </a:pPr>
            <a:r>
              <a:rPr lang="zh-CN" altLang="en-US" sz="2400" dirty="0" smtClean="0">
                <a:latin typeface="微软雅黑" panose="020B0503020204020204" pitchFamily="34" charset="-122"/>
                <a:ea typeface="微软雅黑" panose="020B0503020204020204" pitchFamily="34" charset="-122"/>
              </a:rPr>
              <a:t>服务组合、服务编排</a:t>
            </a:r>
            <a:endParaRPr lang="zh-CN" altLang="en-US" sz="2400" dirty="0">
              <a:latin typeface="微软雅黑" panose="020B0503020204020204" pitchFamily="34" charset="-122"/>
              <a:ea typeface="微软雅黑" panose="020B0503020204020204" pitchFamily="34" charset="-122"/>
            </a:endParaRPr>
          </a:p>
          <a:p>
            <a:pPr>
              <a:spcAft>
                <a:spcPts val="600"/>
              </a:spcAft>
              <a:buClr>
                <a:srgbClr val="FF0000"/>
              </a:buClr>
              <a:buAutoNum type="arabicParenBoth"/>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AutoNum type="arabicParenBoth"/>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buAutoNum type="arabicParenBoth"/>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593793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Web Service</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技术</a:t>
            </a: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1905040"/>
            <a:ext cx="9144000" cy="3799870"/>
          </a:xfrm>
          <a:prstGeom prst="rect">
            <a:avLst/>
          </a:prstGeom>
        </p:spPr>
      </p:pic>
      <p:sp>
        <p:nvSpPr>
          <p:cNvPr id="6" name="文本框 5"/>
          <p:cNvSpPr txBox="1"/>
          <p:nvPr/>
        </p:nvSpPr>
        <p:spPr>
          <a:xfrm>
            <a:off x="227024" y="1019231"/>
            <a:ext cx="8612063" cy="646331"/>
          </a:xfrm>
          <a:prstGeom prst="rect">
            <a:avLst/>
          </a:prstGeom>
          <a:noFill/>
        </p:spPr>
        <p:txBody>
          <a:bodyPr wrap="square" rtlCol="0">
            <a:spAutoFit/>
          </a:bodyPr>
          <a:lstStyle/>
          <a:p>
            <a:pPr algn="ctr"/>
            <a:r>
              <a:rPr lang="en-US" altLang="zh-CN" sz="3600" dirty="0" smtClean="0">
                <a:solidFill>
                  <a:srgbClr val="FF0000"/>
                </a:solidFill>
                <a:latin typeface="微软雅黑" panose="020B0503020204020204" pitchFamily="34" charset="-122"/>
                <a:ea typeface="微软雅黑" panose="020B0503020204020204" pitchFamily="34" charset="-122"/>
              </a:rPr>
              <a:t>Web Service</a:t>
            </a:r>
            <a:r>
              <a:rPr lang="zh-CN" altLang="en-US" sz="3600" dirty="0" smtClean="0">
                <a:solidFill>
                  <a:srgbClr val="FF0000"/>
                </a:solidFill>
                <a:latin typeface="微软雅黑" panose="020B0503020204020204" pitchFamily="34" charset="-122"/>
                <a:ea typeface="微软雅黑" panose="020B0503020204020204" pitchFamily="34" charset="-122"/>
              </a:rPr>
              <a:t>协议栈</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69606"/>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228714" y="1066862"/>
            <a:ext cx="8229600" cy="5257662"/>
          </a:xfrm>
        </p:spPr>
        <p:txBody>
          <a:bodyPr/>
          <a:lstStyle/>
          <a:p>
            <a:pPr eaLnBrk="1" hangingPunct="1">
              <a:buClr>
                <a:srgbClr val="FF0000"/>
              </a:buClr>
            </a:pPr>
            <a:r>
              <a:rPr lang="zh-CN" altLang="en-US" sz="2400" dirty="0" smtClean="0">
                <a:latin typeface="微软雅黑" panose="020B0503020204020204" pitchFamily="34" charset="-122"/>
                <a:ea typeface="微软雅黑" panose="020B0503020204020204" pitchFamily="34" charset="-122"/>
              </a:rPr>
              <a:t>路由器中只包含物理层、链路层、网络层协议实现模块</a:t>
            </a:r>
            <a:endParaRPr lang="en-US" altLang="zh-CN" sz="2400" dirty="0" smtClean="0">
              <a:latin typeface="微软雅黑" panose="020B0503020204020204" pitchFamily="34" charset="-122"/>
              <a:ea typeface="微软雅黑" panose="020B0503020204020204" pitchFamily="34" charset="-122"/>
            </a:endParaRPr>
          </a:p>
          <a:p>
            <a:pPr eaLnBrk="1" hangingPunct="1">
              <a:buClr>
                <a:srgbClr val="FF0000"/>
              </a:buClr>
            </a:pPr>
            <a:r>
              <a:rPr lang="zh-CN" altLang="en-US" sz="2400" dirty="0" smtClean="0">
                <a:latin typeface="微软雅黑" panose="020B0503020204020204" pitchFamily="34" charset="-122"/>
                <a:ea typeface="微软雅黑" panose="020B0503020204020204" pitchFamily="34" charset="-122"/>
              </a:rPr>
              <a:t>主机中包含五层协议实现模块</a:t>
            </a:r>
            <a:endParaRPr lang="en-US" altLang="zh-CN" sz="2400" dirty="0" smtClean="0">
              <a:latin typeface="微软雅黑" panose="020B0503020204020204" pitchFamily="34" charset="-122"/>
              <a:ea typeface="微软雅黑" panose="020B0503020204020204" pitchFamily="34" charset="-122"/>
            </a:endParaRPr>
          </a:p>
          <a:p>
            <a:pPr eaLnBrk="1" hangingPunct="1">
              <a:buClr>
                <a:srgbClr val="FF0000"/>
              </a:buClr>
            </a:pPr>
            <a:r>
              <a:rPr lang="zh-CN" altLang="en-US" sz="2400" dirty="0" smtClean="0">
                <a:latin typeface="微软雅黑" panose="020B0503020204020204" pitchFamily="34" charset="-122"/>
                <a:ea typeface="微软雅黑" panose="020B0503020204020204" pitchFamily="34" charset="-122"/>
              </a:rPr>
              <a:t>操作系统负责实现传输层及以下网络协议的实现</a:t>
            </a:r>
          </a:p>
        </p:txBody>
      </p:sp>
      <p:sp>
        <p:nvSpPr>
          <p:cNvPr id="10250" name="灯片编号占位符 2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E6F62EB9-3202-4D51-A266-7A642CB5566D}" type="slidenum">
              <a:rPr lang="zh-CN" altLang="en-US" sz="1200" smtClean="0">
                <a:latin typeface="Arial" panose="020B0604020202020204" pitchFamily="34" charset="0"/>
              </a:rPr>
              <a:pPr>
                <a:spcBef>
                  <a:spcPct val="0"/>
                </a:spcBef>
                <a:buClrTx/>
                <a:buFontTx/>
                <a:buNone/>
              </a:pPr>
              <a:t>5</a:t>
            </a:fld>
            <a:endParaRPr lang="zh-CN" altLang="en-US" sz="1200" smtClean="0">
              <a:latin typeface="Arial" panose="020B0604020202020204" pitchFamily="34" charset="0"/>
            </a:endParaRPr>
          </a:p>
        </p:txBody>
      </p:sp>
      <p:sp>
        <p:nvSpPr>
          <p:cNvPr id="2" name="文本框 1"/>
          <p:cNvSpPr txBox="1"/>
          <p:nvPr/>
        </p:nvSpPr>
        <p:spPr>
          <a:xfrm>
            <a:off x="5384160" y="113203"/>
            <a:ext cx="3570208" cy="461665"/>
          </a:xfrm>
          <a:prstGeom prst="rect">
            <a:avLst/>
          </a:prstGeom>
          <a:noFill/>
        </p:spPr>
        <p:txBody>
          <a:bodyPr wrap="none" rtlCol="0">
            <a:spAutoFit/>
          </a:bodyPr>
          <a:lstStyle/>
          <a:p>
            <a:r>
              <a:rPr lang="zh-CN" altLang="en-US" sz="2400" b="1" dirty="0" smtClean="0">
                <a:solidFill>
                  <a:srgbClr val="FFFF00"/>
                </a:solidFill>
                <a:latin typeface="微软雅黑" panose="020B0503020204020204" pitchFamily="34" charset="-122"/>
                <a:ea typeface="微软雅黑" panose="020B0503020204020204" pitchFamily="34" charset="-122"/>
              </a:rPr>
              <a:t>各层网络协议的存在位置</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26" name="Rectangle 24"/>
          <p:cNvSpPr>
            <a:spLocks noChangeArrowheads="1"/>
          </p:cNvSpPr>
          <p:nvPr/>
        </p:nvSpPr>
        <p:spPr bwMode="auto">
          <a:xfrm>
            <a:off x="1143090" y="3200406"/>
            <a:ext cx="1273175" cy="304228"/>
          </a:xfrm>
          <a:prstGeom prst="rect">
            <a:avLst/>
          </a:prstGeom>
          <a:solidFill>
            <a:srgbClr val="948A54"/>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Application</a:t>
            </a:r>
          </a:p>
        </p:txBody>
      </p:sp>
      <p:sp>
        <p:nvSpPr>
          <p:cNvPr id="27" name="Rectangle 24"/>
          <p:cNvSpPr>
            <a:spLocks noChangeArrowheads="1"/>
          </p:cNvSpPr>
          <p:nvPr/>
        </p:nvSpPr>
        <p:spPr bwMode="auto">
          <a:xfrm>
            <a:off x="1143090" y="3504634"/>
            <a:ext cx="1273175"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Transport</a:t>
            </a:r>
          </a:p>
        </p:txBody>
      </p:sp>
      <p:sp>
        <p:nvSpPr>
          <p:cNvPr id="28" name="Rectangle 24"/>
          <p:cNvSpPr>
            <a:spLocks noChangeArrowheads="1"/>
          </p:cNvSpPr>
          <p:nvPr/>
        </p:nvSpPr>
        <p:spPr bwMode="auto">
          <a:xfrm>
            <a:off x="1143090" y="3809148"/>
            <a:ext cx="1273175"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Network</a:t>
            </a:r>
          </a:p>
        </p:txBody>
      </p:sp>
      <p:sp>
        <p:nvSpPr>
          <p:cNvPr id="29" name="Rectangle 24"/>
          <p:cNvSpPr>
            <a:spLocks noChangeArrowheads="1"/>
          </p:cNvSpPr>
          <p:nvPr/>
        </p:nvSpPr>
        <p:spPr bwMode="auto">
          <a:xfrm>
            <a:off x="1143090" y="4113376"/>
            <a:ext cx="1273175"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b="0" dirty="0">
                <a:solidFill>
                  <a:srgbClr val="000000"/>
                </a:solidFill>
                <a:latin typeface="Arial" charset="0"/>
              </a:rPr>
              <a:t>Link</a:t>
            </a:r>
          </a:p>
        </p:txBody>
      </p:sp>
      <p:sp>
        <p:nvSpPr>
          <p:cNvPr id="30" name="Rectangle 24"/>
          <p:cNvSpPr>
            <a:spLocks noChangeArrowheads="1"/>
          </p:cNvSpPr>
          <p:nvPr/>
        </p:nvSpPr>
        <p:spPr bwMode="auto">
          <a:xfrm>
            <a:off x="1143090" y="4417604"/>
            <a:ext cx="1273175"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Physical</a:t>
            </a:r>
          </a:p>
        </p:txBody>
      </p:sp>
      <p:sp>
        <p:nvSpPr>
          <p:cNvPr id="31" name="Rectangle 24"/>
          <p:cNvSpPr>
            <a:spLocks noChangeArrowheads="1"/>
          </p:cNvSpPr>
          <p:nvPr/>
        </p:nvSpPr>
        <p:spPr bwMode="auto">
          <a:xfrm>
            <a:off x="3740617" y="3809434"/>
            <a:ext cx="1273175"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Network</a:t>
            </a:r>
          </a:p>
        </p:txBody>
      </p:sp>
      <p:sp>
        <p:nvSpPr>
          <p:cNvPr id="32" name="Rectangle 24"/>
          <p:cNvSpPr>
            <a:spLocks noChangeArrowheads="1"/>
          </p:cNvSpPr>
          <p:nvPr/>
        </p:nvSpPr>
        <p:spPr bwMode="auto">
          <a:xfrm>
            <a:off x="3740617" y="4113662"/>
            <a:ext cx="1273175"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b="0" dirty="0">
                <a:solidFill>
                  <a:srgbClr val="000000"/>
                </a:solidFill>
                <a:latin typeface="Arial" charset="0"/>
              </a:rPr>
              <a:t>Link</a:t>
            </a:r>
          </a:p>
        </p:txBody>
      </p:sp>
      <p:sp>
        <p:nvSpPr>
          <p:cNvPr id="33" name="Rectangle 24"/>
          <p:cNvSpPr>
            <a:spLocks noChangeArrowheads="1"/>
          </p:cNvSpPr>
          <p:nvPr/>
        </p:nvSpPr>
        <p:spPr bwMode="auto">
          <a:xfrm>
            <a:off x="3740617" y="4417890"/>
            <a:ext cx="1273175"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Physical</a:t>
            </a:r>
          </a:p>
        </p:txBody>
      </p:sp>
      <p:sp>
        <p:nvSpPr>
          <p:cNvPr id="34" name="Rectangle 24"/>
          <p:cNvSpPr>
            <a:spLocks noChangeArrowheads="1"/>
          </p:cNvSpPr>
          <p:nvPr/>
        </p:nvSpPr>
        <p:spPr bwMode="auto">
          <a:xfrm>
            <a:off x="6434999" y="3200406"/>
            <a:ext cx="1273175" cy="304228"/>
          </a:xfrm>
          <a:prstGeom prst="rect">
            <a:avLst/>
          </a:prstGeom>
          <a:solidFill>
            <a:srgbClr val="948A54"/>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Application</a:t>
            </a:r>
          </a:p>
        </p:txBody>
      </p:sp>
      <p:sp>
        <p:nvSpPr>
          <p:cNvPr id="35" name="Rectangle 24"/>
          <p:cNvSpPr>
            <a:spLocks noChangeArrowheads="1"/>
          </p:cNvSpPr>
          <p:nvPr/>
        </p:nvSpPr>
        <p:spPr bwMode="auto">
          <a:xfrm>
            <a:off x="6434999" y="3504634"/>
            <a:ext cx="1273175"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Transport</a:t>
            </a:r>
          </a:p>
        </p:txBody>
      </p:sp>
      <p:sp>
        <p:nvSpPr>
          <p:cNvPr id="36" name="Rectangle 24"/>
          <p:cNvSpPr>
            <a:spLocks noChangeArrowheads="1"/>
          </p:cNvSpPr>
          <p:nvPr/>
        </p:nvSpPr>
        <p:spPr bwMode="auto">
          <a:xfrm>
            <a:off x="6434999" y="3809148"/>
            <a:ext cx="1273175"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Network</a:t>
            </a:r>
          </a:p>
        </p:txBody>
      </p:sp>
      <p:sp>
        <p:nvSpPr>
          <p:cNvPr id="37" name="Rectangle 24"/>
          <p:cNvSpPr>
            <a:spLocks noChangeArrowheads="1"/>
          </p:cNvSpPr>
          <p:nvPr/>
        </p:nvSpPr>
        <p:spPr bwMode="auto">
          <a:xfrm>
            <a:off x="6434999" y="4113376"/>
            <a:ext cx="1273175"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b="0" dirty="0">
                <a:solidFill>
                  <a:srgbClr val="000000"/>
                </a:solidFill>
                <a:latin typeface="Arial" charset="0"/>
              </a:rPr>
              <a:t>Link</a:t>
            </a:r>
          </a:p>
        </p:txBody>
      </p:sp>
      <p:sp>
        <p:nvSpPr>
          <p:cNvPr id="38" name="Rectangle 24"/>
          <p:cNvSpPr>
            <a:spLocks noChangeArrowheads="1"/>
          </p:cNvSpPr>
          <p:nvPr/>
        </p:nvSpPr>
        <p:spPr bwMode="auto">
          <a:xfrm>
            <a:off x="6434999" y="4417604"/>
            <a:ext cx="1273175"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b="0" dirty="0">
                <a:latin typeface="Arial" charset="0"/>
              </a:rPr>
              <a:t>Physical</a:t>
            </a:r>
          </a:p>
        </p:txBody>
      </p:sp>
      <p:sp>
        <p:nvSpPr>
          <p:cNvPr id="39" name="TextBox 20"/>
          <p:cNvSpPr txBox="1"/>
          <p:nvPr/>
        </p:nvSpPr>
        <p:spPr>
          <a:xfrm>
            <a:off x="1299887" y="4792540"/>
            <a:ext cx="1002326" cy="400110"/>
          </a:xfrm>
          <a:prstGeom prst="rect">
            <a:avLst/>
          </a:prstGeom>
          <a:noFill/>
        </p:spPr>
        <p:txBody>
          <a:bodyPr wrap="none" rtlCol="0">
            <a:spAutoFit/>
          </a:bodyPr>
          <a:lstStyle/>
          <a:p>
            <a:r>
              <a:rPr lang="en-US" dirty="0">
                <a:latin typeface="Arial" charset="0"/>
              </a:rPr>
              <a:t>Host A</a:t>
            </a:r>
          </a:p>
        </p:txBody>
      </p:sp>
      <p:sp>
        <p:nvSpPr>
          <p:cNvPr id="40" name="TextBox 21"/>
          <p:cNvSpPr txBox="1"/>
          <p:nvPr/>
        </p:nvSpPr>
        <p:spPr>
          <a:xfrm>
            <a:off x="6567593" y="4792540"/>
            <a:ext cx="1011815" cy="400110"/>
          </a:xfrm>
          <a:prstGeom prst="rect">
            <a:avLst/>
          </a:prstGeom>
          <a:noFill/>
        </p:spPr>
        <p:txBody>
          <a:bodyPr wrap="none" rtlCol="0">
            <a:spAutoFit/>
          </a:bodyPr>
          <a:lstStyle/>
          <a:p>
            <a:r>
              <a:rPr lang="en-US" dirty="0">
                <a:latin typeface="Arial" charset="0"/>
              </a:rPr>
              <a:t>Host B</a:t>
            </a:r>
          </a:p>
        </p:txBody>
      </p:sp>
      <p:sp>
        <p:nvSpPr>
          <p:cNvPr id="41" name="TextBox 22"/>
          <p:cNvSpPr txBox="1"/>
          <p:nvPr/>
        </p:nvSpPr>
        <p:spPr>
          <a:xfrm>
            <a:off x="3889352" y="4792540"/>
            <a:ext cx="1011815" cy="400110"/>
          </a:xfrm>
          <a:prstGeom prst="rect">
            <a:avLst/>
          </a:prstGeom>
          <a:noFill/>
        </p:spPr>
        <p:txBody>
          <a:bodyPr wrap="none" rtlCol="0">
            <a:spAutoFit/>
          </a:bodyPr>
          <a:lstStyle/>
          <a:p>
            <a:r>
              <a:rPr lang="en-US" dirty="0">
                <a:latin typeface="Arial" charset="0"/>
              </a:rPr>
              <a:t>Router</a:t>
            </a:r>
          </a:p>
        </p:txBody>
      </p:sp>
      <p:sp>
        <p:nvSpPr>
          <p:cNvPr id="42" name="Rounded Rectangle 23"/>
          <p:cNvSpPr/>
          <p:nvPr/>
        </p:nvSpPr>
        <p:spPr>
          <a:xfrm>
            <a:off x="949815" y="2946091"/>
            <a:ext cx="1673605" cy="2308114"/>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43" name="Rounded Rectangle 24"/>
          <p:cNvSpPr/>
          <p:nvPr/>
        </p:nvSpPr>
        <p:spPr>
          <a:xfrm>
            <a:off x="3571080" y="3622691"/>
            <a:ext cx="1673605" cy="1645502"/>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44" name="Rounded Rectangle 26"/>
          <p:cNvSpPr/>
          <p:nvPr/>
        </p:nvSpPr>
        <p:spPr>
          <a:xfrm>
            <a:off x="6229854" y="2959605"/>
            <a:ext cx="1673605" cy="2308114"/>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cxnSp>
        <p:nvCxnSpPr>
          <p:cNvPr id="45" name="Straight Arrow Connector 3"/>
          <p:cNvCxnSpPr>
            <a:stCxn id="26" idx="3"/>
            <a:endCxn id="34" idx="1"/>
          </p:cNvCxnSpPr>
          <p:nvPr/>
        </p:nvCxnSpPr>
        <p:spPr>
          <a:xfrm>
            <a:off x="2416265" y="3352520"/>
            <a:ext cx="4018734" cy="0"/>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11"/>
          <p:cNvCxnSpPr>
            <a:stCxn id="27" idx="3"/>
            <a:endCxn id="35" idx="1"/>
          </p:cNvCxnSpPr>
          <p:nvPr/>
        </p:nvCxnSpPr>
        <p:spPr>
          <a:xfrm>
            <a:off x="2416265" y="3656748"/>
            <a:ext cx="4018734" cy="0"/>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27"/>
          <p:cNvCxnSpPr>
            <a:stCxn id="28" idx="3"/>
            <a:endCxn id="31" idx="1"/>
          </p:cNvCxnSpPr>
          <p:nvPr/>
        </p:nvCxnSpPr>
        <p:spPr>
          <a:xfrm>
            <a:off x="2416265" y="3961262"/>
            <a:ext cx="1324352"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28"/>
          <p:cNvCxnSpPr>
            <a:stCxn id="29" idx="3"/>
            <a:endCxn id="32" idx="1"/>
          </p:cNvCxnSpPr>
          <p:nvPr/>
        </p:nvCxnSpPr>
        <p:spPr>
          <a:xfrm>
            <a:off x="2416265" y="4265490"/>
            <a:ext cx="1324352"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31"/>
          <p:cNvCxnSpPr>
            <a:stCxn id="30" idx="3"/>
            <a:endCxn id="33" idx="1"/>
          </p:cNvCxnSpPr>
          <p:nvPr/>
        </p:nvCxnSpPr>
        <p:spPr>
          <a:xfrm>
            <a:off x="2416265" y="4569718"/>
            <a:ext cx="1324352"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34"/>
          <p:cNvCxnSpPr/>
          <p:nvPr/>
        </p:nvCxnSpPr>
        <p:spPr>
          <a:xfrm flipV="1">
            <a:off x="5013792" y="4569718"/>
            <a:ext cx="1421207"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37"/>
          <p:cNvCxnSpPr>
            <a:stCxn id="32" idx="3"/>
            <a:endCxn id="37" idx="1"/>
          </p:cNvCxnSpPr>
          <p:nvPr/>
        </p:nvCxnSpPr>
        <p:spPr>
          <a:xfrm flipV="1">
            <a:off x="5013792" y="4265490"/>
            <a:ext cx="1421207"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40"/>
          <p:cNvCxnSpPr>
            <a:stCxn id="31" idx="3"/>
            <a:endCxn id="36" idx="1"/>
          </p:cNvCxnSpPr>
          <p:nvPr/>
        </p:nvCxnSpPr>
        <p:spPr>
          <a:xfrm flipV="1">
            <a:off x="5013792" y="3961262"/>
            <a:ext cx="1421207" cy="286"/>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3" name="Freeform 42"/>
          <p:cNvSpPr>
            <a:spLocks/>
          </p:cNvSpPr>
          <p:nvPr/>
        </p:nvSpPr>
        <p:spPr bwMode="auto">
          <a:xfrm>
            <a:off x="1769167" y="3352520"/>
            <a:ext cx="5303029" cy="1217484"/>
          </a:xfrm>
          <a:custGeom>
            <a:avLst/>
            <a:gdLst>
              <a:gd name="T0" fmla="*/ 0 w 2352"/>
              <a:gd name="T1" fmla="*/ 0 h 1968"/>
              <a:gd name="T2" fmla="*/ 0 w 2352"/>
              <a:gd name="T3" fmla="*/ 1824 h 1968"/>
              <a:gd name="T4" fmla="*/ 96 w 2352"/>
              <a:gd name="T5" fmla="*/ 1968 h 1968"/>
              <a:gd name="T6" fmla="*/ 864 w 2352"/>
              <a:gd name="T7" fmla="*/ 1968 h 1968"/>
              <a:gd name="T8" fmla="*/ 864 w 2352"/>
              <a:gd name="T9" fmla="*/ 1200 h 1968"/>
              <a:gd name="T10" fmla="*/ 1488 w 2352"/>
              <a:gd name="T11" fmla="*/ 1200 h 1968"/>
              <a:gd name="T12" fmla="*/ 1488 w 2352"/>
              <a:gd name="T13" fmla="*/ 1968 h 1968"/>
              <a:gd name="T14" fmla="*/ 2256 w 2352"/>
              <a:gd name="T15" fmla="*/ 1968 h 1968"/>
              <a:gd name="T16" fmla="*/ 2352 w 2352"/>
              <a:gd name="T17" fmla="*/ 1824 h 1968"/>
              <a:gd name="T18" fmla="*/ 2352 w 2352"/>
              <a:gd name="T19" fmla="*/ 0 h 1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2"/>
              <a:gd name="T31" fmla="*/ 0 h 1968"/>
              <a:gd name="T32" fmla="*/ 2352 w 2352"/>
              <a:gd name="T33" fmla="*/ 1968 h 1968"/>
              <a:gd name="connsiteX0" fmla="*/ 0 w 10000"/>
              <a:gd name="connsiteY0" fmla="*/ 0 h 10000"/>
              <a:gd name="connsiteX1" fmla="*/ 0 w 10000"/>
              <a:gd name="connsiteY1" fmla="*/ 9268 h 10000"/>
              <a:gd name="connsiteX2" fmla="*/ 408 w 10000"/>
              <a:gd name="connsiteY2" fmla="*/ 10000 h 10000"/>
              <a:gd name="connsiteX3" fmla="*/ 3673 w 10000"/>
              <a:gd name="connsiteY3" fmla="*/ 10000 h 10000"/>
              <a:gd name="connsiteX4" fmla="*/ 3673 w 10000"/>
              <a:gd name="connsiteY4" fmla="*/ 6098 h 10000"/>
              <a:gd name="connsiteX5" fmla="*/ 6327 w 10000"/>
              <a:gd name="connsiteY5" fmla="*/ 6098 h 10000"/>
              <a:gd name="connsiteX6" fmla="*/ 5482 w 10000"/>
              <a:gd name="connsiteY6" fmla="*/ 10000 h 10000"/>
              <a:gd name="connsiteX7" fmla="*/ 9592 w 10000"/>
              <a:gd name="connsiteY7" fmla="*/ 10000 h 10000"/>
              <a:gd name="connsiteX8" fmla="*/ 10000 w 10000"/>
              <a:gd name="connsiteY8" fmla="*/ 9268 h 10000"/>
              <a:gd name="connsiteX9" fmla="*/ 10000 w 10000"/>
              <a:gd name="connsiteY9" fmla="*/ 0 h 10000"/>
              <a:gd name="connsiteX0" fmla="*/ 0 w 10000"/>
              <a:gd name="connsiteY0" fmla="*/ 0 h 10000"/>
              <a:gd name="connsiteX1" fmla="*/ 0 w 10000"/>
              <a:gd name="connsiteY1" fmla="*/ 9268 h 10000"/>
              <a:gd name="connsiteX2" fmla="*/ 408 w 10000"/>
              <a:gd name="connsiteY2" fmla="*/ 10000 h 10000"/>
              <a:gd name="connsiteX3" fmla="*/ 3673 w 10000"/>
              <a:gd name="connsiteY3" fmla="*/ 10000 h 10000"/>
              <a:gd name="connsiteX4" fmla="*/ 3673 w 10000"/>
              <a:gd name="connsiteY4" fmla="*/ 6098 h 10000"/>
              <a:gd name="connsiteX5" fmla="*/ 5492 w 10000"/>
              <a:gd name="connsiteY5" fmla="*/ 6098 h 10000"/>
              <a:gd name="connsiteX6" fmla="*/ 5482 w 10000"/>
              <a:gd name="connsiteY6" fmla="*/ 10000 h 10000"/>
              <a:gd name="connsiteX7" fmla="*/ 9592 w 10000"/>
              <a:gd name="connsiteY7" fmla="*/ 10000 h 10000"/>
              <a:gd name="connsiteX8" fmla="*/ 10000 w 10000"/>
              <a:gd name="connsiteY8" fmla="*/ 9268 h 10000"/>
              <a:gd name="connsiteX9" fmla="*/ 10000 w 10000"/>
              <a:gd name="connsiteY9" fmla="*/ 0 h 10000"/>
              <a:gd name="connsiteX0" fmla="*/ 0 w 10000"/>
              <a:gd name="connsiteY0" fmla="*/ 0 h 10000"/>
              <a:gd name="connsiteX1" fmla="*/ 0 w 10000"/>
              <a:gd name="connsiteY1" fmla="*/ 9268 h 10000"/>
              <a:gd name="connsiteX2" fmla="*/ 408 w 10000"/>
              <a:gd name="connsiteY2" fmla="*/ 10000 h 10000"/>
              <a:gd name="connsiteX3" fmla="*/ 4443 w 10000"/>
              <a:gd name="connsiteY3" fmla="*/ 9919 h 10000"/>
              <a:gd name="connsiteX4" fmla="*/ 3673 w 10000"/>
              <a:gd name="connsiteY4" fmla="*/ 6098 h 10000"/>
              <a:gd name="connsiteX5" fmla="*/ 5492 w 10000"/>
              <a:gd name="connsiteY5" fmla="*/ 6098 h 10000"/>
              <a:gd name="connsiteX6" fmla="*/ 5482 w 10000"/>
              <a:gd name="connsiteY6" fmla="*/ 10000 h 10000"/>
              <a:gd name="connsiteX7" fmla="*/ 9592 w 10000"/>
              <a:gd name="connsiteY7" fmla="*/ 10000 h 10000"/>
              <a:gd name="connsiteX8" fmla="*/ 10000 w 10000"/>
              <a:gd name="connsiteY8" fmla="*/ 9268 h 10000"/>
              <a:gd name="connsiteX9" fmla="*/ 10000 w 10000"/>
              <a:gd name="connsiteY9" fmla="*/ 0 h 10000"/>
              <a:gd name="connsiteX0" fmla="*/ 0 w 10000"/>
              <a:gd name="connsiteY0" fmla="*/ 0 h 10000"/>
              <a:gd name="connsiteX1" fmla="*/ 0 w 10000"/>
              <a:gd name="connsiteY1" fmla="*/ 9268 h 10000"/>
              <a:gd name="connsiteX2" fmla="*/ 408 w 10000"/>
              <a:gd name="connsiteY2" fmla="*/ 10000 h 10000"/>
              <a:gd name="connsiteX3" fmla="*/ 4443 w 10000"/>
              <a:gd name="connsiteY3" fmla="*/ 9919 h 10000"/>
              <a:gd name="connsiteX4" fmla="*/ 4453 w 10000"/>
              <a:gd name="connsiteY4" fmla="*/ 6098 h 10000"/>
              <a:gd name="connsiteX5" fmla="*/ 5492 w 10000"/>
              <a:gd name="connsiteY5" fmla="*/ 6098 h 10000"/>
              <a:gd name="connsiteX6" fmla="*/ 5482 w 10000"/>
              <a:gd name="connsiteY6" fmla="*/ 10000 h 10000"/>
              <a:gd name="connsiteX7" fmla="*/ 9592 w 10000"/>
              <a:gd name="connsiteY7" fmla="*/ 10000 h 10000"/>
              <a:gd name="connsiteX8" fmla="*/ 10000 w 10000"/>
              <a:gd name="connsiteY8" fmla="*/ 9268 h 10000"/>
              <a:gd name="connsiteX9" fmla="*/ 10000 w 1000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0" y="0"/>
                </a:moveTo>
                <a:lnTo>
                  <a:pt x="0" y="9268"/>
                </a:lnTo>
                <a:lnTo>
                  <a:pt x="408" y="10000"/>
                </a:lnTo>
                <a:lnTo>
                  <a:pt x="4443" y="9919"/>
                </a:lnTo>
                <a:cubicBezTo>
                  <a:pt x="4446" y="8645"/>
                  <a:pt x="4450" y="7372"/>
                  <a:pt x="4453" y="6098"/>
                </a:cubicBezTo>
                <a:lnTo>
                  <a:pt x="5492" y="6098"/>
                </a:lnTo>
                <a:cubicBezTo>
                  <a:pt x="5489" y="7399"/>
                  <a:pt x="5485" y="8699"/>
                  <a:pt x="5482" y="10000"/>
                </a:cubicBezTo>
                <a:lnTo>
                  <a:pt x="9592" y="10000"/>
                </a:lnTo>
                <a:lnTo>
                  <a:pt x="10000" y="9268"/>
                </a:lnTo>
                <a:lnTo>
                  <a:pt x="10000" y="0"/>
                </a:lnTo>
              </a:path>
            </a:pathLst>
          </a:custGeom>
          <a:noFill/>
          <a:ln w="50800">
            <a:solidFill>
              <a:schemeClr val="accent6">
                <a:lumMod val="75000"/>
              </a:schemeClr>
            </a:solidFill>
            <a:round/>
            <a:headEnd type="none"/>
            <a:tailEnd type="arrow" w="med" len="med"/>
          </a:ln>
          <a:extLst>
            <a:ext uri="{909E8E84-426E-40dd-AFC4-6F175D3DCCD1}">
              <a14:hiddenFill xmlns="" xmlns:a14="http://schemas.microsoft.com/office/drawing/2010/main">
                <a:solidFill>
                  <a:srgbClr val="FFFFFF"/>
                </a:solidFill>
              </a14:hiddenFill>
            </a:ext>
          </a:extLst>
        </p:spPr>
        <p:txBody>
          <a:bodyPr lIns="90488" tIns="44450" rIns="90488" bIns="44450"/>
          <a:lstStyle/>
          <a:p>
            <a:endParaRPr lang="en-US" b="0" dirty="0">
              <a:latin typeface="Arial" charset="0"/>
            </a:endParaRPr>
          </a:p>
        </p:txBody>
      </p:sp>
    </p:spTree>
    <p:extLst>
      <p:ext uri="{BB962C8B-B14F-4D97-AF65-F5344CB8AC3E}">
        <p14:creationId xmlns:p14="http://schemas.microsoft.com/office/powerpoint/2010/main" val="1240683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服务组合与</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SOA</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0" y="1524050"/>
            <a:ext cx="9144000" cy="3759096"/>
          </a:xfrm>
          <a:prstGeom prst="rect">
            <a:avLst/>
          </a:prstGeom>
        </p:spPr>
      </p:pic>
    </p:spTree>
    <p:extLst>
      <p:ext uri="{BB962C8B-B14F-4D97-AF65-F5344CB8AC3E}">
        <p14:creationId xmlns:p14="http://schemas.microsoft.com/office/powerpoint/2010/main" val="2030359095"/>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SOAP</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43127" y="2133634"/>
            <a:ext cx="8534176" cy="2056991"/>
          </a:xfrm>
          <a:prstGeom prst="rect">
            <a:avLst/>
          </a:prstGeom>
        </p:spPr>
      </p:pic>
    </p:spTree>
    <p:extLst>
      <p:ext uri="{BB962C8B-B14F-4D97-AF65-F5344CB8AC3E}">
        <p14:creationId xmlns:p14="http://schemas.microsoft.com/office/powerpoint/2010/main" val="229552061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WSDL</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与</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UDDI</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828872" y="1136811"/>
            <a:ext cx="6188315" cy="4800550"/>
          </a:xfrm>
          <a:prstGeom prst="rect">
            <a:avLst/>
          </a:prstGeom>
        </p:spPr>
      </p:pic>
    </p:spTree>
    <p:extLst>
      <p:ext uri="{BB962C8B-B14F-4D97-AF65-F5344CB8AC3E}">
        <p14:creationId xmlns:p14="http://schemas.microsoft.com/office/powerpoint/2010/main" val="1045470937"/>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可扩展标记语言</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XML</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28830" y="990664"/>
            <a:ext cx="8534060" cy="4800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一个</a:t>
            </a:r>
            <a:r>
              <a:rPr lang="en-US" altLang="zh-CN" sz="2800" dirty="0" smtClean="0">
                <a:latin typeface="微软雅黑" panose="020B0503020204020204" pitchFamily="34" charset="-122"/>
                <a:ea typeface="微软雅黑" panose="020B0503020204020204" pitchFamily="34" charset="-122"/>
              </a:rPr>
              <a:t>XML</a:t>
            </a:r>
            <a:r>
              <a:rPr lang="zh-CN" altLang="en-US" sz="2800" dirty="0" smtClean="0">
                <a:latin typeface="微软雅黑" panose="020B0503020204020204" pitchFamily="34" charset="-122"/>
                <a:ea typeface="微软雅黑" panose="020B0503020204020204" pitchFamily="34" charset="-122"/>
              </a:rPr>
              <a:t>文档是一段带结构化标记的文本数据</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兼顾了计算机可读与人可读</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标记可扩展，可根据具体应用进行定制</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问题来了：如何让计算机认识新扩展的标记？</a:t>
            </a:r>
            <a:endParaRPr lang="en-US" altLang="zh-CN" sz="2800" dirty="0" smtClean="0">
              <a:latin typeface="微软雅黑" panose="020B0503020204020204" pitchFamily="34" charset="-122"/>
              <a:ea typeface="微软雅黑" panose="020B0503020204020204" pitchFamily="34" charset="-122"/>
            </a:endParaRPr>
          </a:p>
          <a:p>
            <a:pPr marL="971550" lvl="1" indent="-514350">
              <a:spcAft>
                <a:spcPts val="600"/>
              </a:spcAft>
              <a:buClr>
                <a:srgbClr val="FF0000"/>
              </a:buClr>
              <a:buFont typeface="+mj-lt"/>
              <a:buAutoNum type="romanUcPeriod"/>
            </a:pPr>
            <a:r>
              <a:rPr lang="en-US" altLang="zh-CN" sz="2400" dirty="0">
                <a:latin typeface="微软雅黑" panose="020B0503020204020204" pitchFamily="34" charset="-122"/>
                <a:ea typeface="微软雅黑" panose="020B0503020204020204" pitchFamily="34" charset="-122"/>
              </a:rPr>
              <a:t>DTD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Document Type Definition</a:t>
            </a:r>
            <a:r>
              <a:rPr lang="zh-CN" altLang="en-US" sz="2400" dirty="0" smtClean="0">
                <a:latin typeface="微软雅黑" panose="020B0503020204020204" pitchFamily="34" charset="-122"/>
                <a:ea typeface="微软雅黑" panose="020B0503020204020204" pitchFamily="34" charset="-122"/>
              </a:rPr>
              <a:t>）：文档类型定义是扩展标记的</a:t>
            </a:r>
            <a:r>
              <a:rPr lang="zh-CN" altLang="en-US" sz="2400" dirty="0">
                <a:latin typeface="微软雅黑" panose="020B0503020204020204" pitchFamily="34" charset="-122"/>
                <a:ea typeface="微软雅黑" panose="020B0503020204020204" pitchFamily="34" charset="-122"/>
              </a:rPr>
              <a:t>语法和</a:t>
            </a:r>
            <a:r>
              <a:rPr lang="zh-CN" altLang="en-US" sz="2400" dirty="0" smtClean="0">
                <a:latin typeface="微软雅黑" panose="020B0503020204020204" pitchFamily="34" charset="-122"/>
                <a:ea typeface="微软雅黑" panose="020B0503020204020204" pitchFamily="34" charset="-122"/>
              </a:rPr>
              <a:t>词汇表</a:t>
            </a:r>
            <a:endParaRPr lang="en-US" altLang="zh-CN" sz="2400" dirty="0" smtClean="0">
              <a:latin typeface="微软雅黑" panose="020B0503020204020204" pitchFamily="34" charset="-122"/>
              <a:ea typeface="微软雅黑" panose="020B0503020204020204" pitchFamily="34" charset="-122"/>
            </a:endParaRPr>
          </a:p>
          <a:p>
            <a:pPr marL="971550" lvl="1" indent="-514350">
              <a:spcAft>
                <a:spcPts val="600"/>
              </a:spcAft>
              <a:buClr>
                <a:srgbClr val="FF0000"/>
              </a:buClr>
              <a:buFont typeface="+mj-lt"/>
              <a:buAutoNum type="romanUcPeriod"/>
            </a:pPr>
            <a:r>
              <a:rPr lang="en-US" altLang="zh-CN" sz="2400" dirty="0">
                <a:latin typeface="微软雅黑" panose="020B0503020204020204" pitchFamily="34" charset="-122"/>
                <a:ea typeface="微软雅黑" panose="020B0503020204020204" pitchFamily="34" charset="-122"/>
              </a:rPr>
              <a:t>XML Schema</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9522886"/>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可扩展标记语言</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XML</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内容占位符 1"/>
          <p:cNvSpPr>
            <a:spLocks noGrp="1"/>
          </p:cNvSpPr>
          <p:nvPr>
            <p:ph idx="1"/>
          </p:nvPr>
        </p:nvSpPr>
        <p:spPr>
          <a:xfrm>
            <a:off x="228830" y="990664"/>
            <a:ext cx="8762770" cy="4952870"/>
          </a:xfrm>
        </p:spPr>
        <p:txBody>
          <a:bodyPr/>
          <a:lstStyle/>
          <a:p>
            <a:pPr>
              <a:spcAft>
                <a:spcPts val="600"/>
              </a:spcAft>
              <a:buClr>
                <a:srgbClr val="FF0000"/>
              </a:buClr>
            </a:pPr>
            <a:endParaRPr lang="en-US" altLang="zh-CN" sz="2400" dirty="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
        <p:nvSpPr>
          <p:cNvPr id="4" name="内容占位符 1"/>
          <p:cNvSpPr txBox="1">
            <a:spLocks/>
          </p:cNvSpPr>
          <p:nvPr/>
        </p:nvSpPr>
        <p:spPr bwMode="auto">
          <a:xfrm>
            <a:off x="228830" y="990664"/>
            <a:ext cx="8534060" cy="4800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0" fontAlgn="base" hangingPunct="0">
              <a:spcBef>
                <a:spcPct val="20000"/>
              </a:spcBef>
              <a:spcAft>
                <a:spcPct val="0"/>
              </a:spcAft>
              <a:buSzPct val="80000"/>
              <a:buFont typeface="Wingdings" panose="05000000000000000000" pitchFamily="2" charset="2"/>
              <a:buChar char="n"/>
              <a:defRPr sz="3200" kern="1200">
                <a:solidFill>
                  <a:schemeClr val="tx1"/>
                </a:solidFill>
                <a:latin typeface="+mn-lt"/>
                <a:ea typeface="+mn-ea"/>
                <a:cs typeface="+mn-cs"/>
              </a:defRPr>
            </a:lvl1pPr>
            <a:lvl2pPr marL="685800" indent="-228600" algn="l" rtl="0" eaLnBrk="0" fontAlgn="base" hangingPunct="0">
              <a:spcBef>
                <a:spcPct val="20000"/>
              </a:spcBef>
              <a:spcAft>
                <a:spcPct val="0"/>
              </a:spcAft>
              <a:buSzPct val="80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一个</a:t>
            </a:r>
            <a:r>
              <a:rPr lang="en-US" altLang="zh-CN" sz="2800" dirty="0" smtClean="0">
                <a:latin typeface="微软雅黑" panose="020B0503020204020204" pitchFamily="34" charset="-122"/>
                <a:ea typeface="微软雅黑" panose="020B0503020204020204" pitchFamily="34" charset="-122"/>
              </a:rPr>
              <a:t>XML</a:t>
            </a:r>
            <a:r>
              <a:rPr lang="zh-CN" altLang="en-US" sz="2800" dirty="0" smtClean="0">
                <a:latin typeface="微软雅黑" panose="020B0503020204020204" pitchFamily="34" charset="-122"/>
                <a:ea typeface="微软雅黑" panose="020B0503020204020204" pitchFamily="34" charset="-122"/>
              </a:rPr>
              <a:t>文档是一段带结构化标记的文本数据</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兼顾了计算机可读与人可读</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标记可扩展，可根据具体应用进行定制</a:t>
            </a:r>
            <a:endParaRPr lang="en-US" altLang="zh-CN" sz="28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800" dirty="0" smtClean="0">
                <a:latin typeface="微软雅黑" panose="020B0503020204020204" pitchFamily="34" charset="-122"/>
                <a:ea typeface="微软雅黑" panose="020B0503020204020204" pitchFamily="34" charset="-122"/>
              </a:rPr>
              <a:t>问题来了：如何让计算机认识新扩展的标记？</a:t>
            </a:r>
            <a:endParaRPr lang="en-US" altLang="zh-CN" sz="2800" dirty="0" smtClean="0">
              <a:latin typeface="微软雅黑" panose="020B0503020204020204" pitchFamily="34" charset="-122"/>
              <a:ea typeface="微软雅黑" panose="020B0503020204020204" pitchFamily="34" charset="-122"/>
            </a:endParaRPr>
          </a:p>
          <a:p>
            <a:pPr marL="971550" lvl="1" indent="-514350">
              <a:spcAft>
                <a:spcPts val="600"/>
              </a:spcAft>
              <a:buClr>
                <a:srgbClr val="FF0000"/>
              </a:buClr>
              <a:buFont typeface="+mj-lt"/>
              <a:buAutoNum type="romanUcPeriod"/>
            </a:pPr>
            <a:r>
              <a:rPr lang="en-US" altLang="zh-CN" sz="2400" dirty="0">
                <a:latin typeface="微软雅黑" panose="020B0503020204020204" pitchFamily="34" charset="-122"/>
                <a:ea typeface="微软雅黑" panose="020B0503020204020204" pitchFamily="34" charset="-122"/>
              </a:rPr>
              <a:t>DTD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Document Type Definition</a:t>
            </a:r>
            <a:r>
              <a:rPr lang="zh-CN" altLang="en-US" sz="2400" dirty="0" smtClean="0">
                <a:latin typeface="微软雅黑" panose="020B0503020204020204" pitchFamily="34" charset="-122"/>
                <a:ea typeface="微软雅黑" panose="020B0503020204020204" pitchFamily="34" charset="-122"/>
              </a:rPr>
              <a:t>）：文档类型定义是扩展标记的</a:t>
            </a:r>
            <a:r>
              <a:rPr lang="zh-CN" altLang="en-US" sz="2400" dirty="0">
                <a:latin typeface="微软雅黑" panose="020B0503020204020204" pitchFamily="34" charset="-122"/>
                <a:ea typeface="微软雅黑" panose="020B0503020204020204" pitchFamily="34" charset="-122"/>
              </a:rPr>
              <a:t>语法和</a:t>
            </a:r>
            <a:r>
              <a:rPr lang="zh-CN" altLang="en-US" sz="2400" dirty="0" smtClean="0">
                <a:latin typeface="微软雅黑" panose="020B0503020204020204" pitchFamily="34" charset="-122"/>
                <a:ea typeface="微软雅黑" panose="020B0503020204020204" pitchFamily="34" charset="-122"/>
              </a:rPr>
              <a:t>词汇表</a:t>
            </a:r>
            <a:endParaRPr lang="en-US" altLang="zh-CN" sz="2400" dirty="0" smtClean="0">
              <a:latin typeface="微软雅黑" panose="020B0503020204020204" pitchFamily="34" charset="-122"/>
              <a:ea typeface="微软雅黑" panose="020B0503020204020204" pitchFamily="34" charset="-122"/>
            </a:endParaRPr>
          </a:p>
          <a:p>
            <a:pPr marL="971550" lvl="1" indent="-514350">
              <a:spcAft>
                <a:spcPts val="600"/>
              </a:spcAft>
              <a:buClr>
                <a:srgbClr val="FF0000"/>
              </a:buClr>
              <a:buFont typeface="+mj-lt"/>
              <a:buAutoNum type="romanUcPeriod"/>
            </a:pPr>
            <a:r>
              <a:rPr lang="en-US" altLang="zh-CN" sz="2400" dirty="0">
                <a:latin typeface="微软雅黑" panose="020B0503020204020204" pitchFamily="34" charset="-122"/>
                <a:ea typeface="微软雅黑" panose="020B0503020204020204" pitchFamily="34" charset="-122"/>
              </a:rPr>
              <a:t>XML Schema</a:t>
            </a:r>
            <a:endParaRPr lang="en-US" altLang="zh-CN" sz="2400" dirty="0" smtClean="0">
              <a:latin typeface="微软雅黑" panose="020B0503020204020204" pitchFamily="34" charset="-122"/>
              <a:ea typeface="微软雅黑" panose="020B0503020204020204" pitchFamily="34" charset="-122"/>
            </a:endParaRPr>
          </a:p>
          <a:p>
            <a:pPr lvl="1">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3821294"/>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395288" y="188913"/>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2400" smtClean="0">
                <a:solidFill>
                  <a:srgbClr val="000000"/>
                </a:solidFill>
                <a:latin typeface="楷体_GB2312" pitchFamily="49" charset="-122"/>
                <a:ea typeface="楷体_GB2312" pitchFamily="49" charset="-122"/>
              </a:rPr>
              <a:t>    一个格式正规的</a:t>
            </a:r>
            <a:r>
              <a:rPr lang="en-US" altLang="zh-CN" sz="2400" smtClean="0">
                <a:solidFill>
                  <a:srgbClr val="000000"/>
                </a:solidFill>
                <a:latin typeface="楷体_GB2312" pitchFamily="49" charset="-122"/>
                <a:ea typeface="楷体_GB2312" pitchFamily="49" charset="-122"/>
              </a:rPr>
              <a:t>XML</a:t>
            </a:r>
            <a:r>
              <a:rPr lang="zh-CN" altLang="en-US" sz="2400" smtClean="0">
                <a:solidFill>
                  <a:srgbClr val="000000"/>
                </a:solidFill>
                <a:latin typeface="楷体_GB2312" pitchFamily="49" charset="-122"/>
                <a:ea typeface="楷体_GB2312" pitchFamily="49" charset="-122"/>
              </a:rPr>
              <a:t>文档由三个部分组成：一个可选的</a:t>
            </a:r>
          </a:p>
          <a:p>
            <a:pPr eaLnBrk="1" hangingPunct="1">
              <a:spcBef>
                <a:spcPct val="20000"/>
              </a:spcBef>
              <a:buClr>
                <a:srgbClr val="3333CC"/>
              </a:buClr>
              <a:buSzPct val="60000"/>
              <a:buFont typeface="Wingdings" panose="05000000000000000000" pitchFamily="2" charset="2"/>
              <a:buNone/>
            </a:pPr>
            <a:r>
              <a:rPr lang="zh-CN" altLang="en-US" sz="2400" smtClean="0">
                <a:solidFill>
                  <a:srgbClr val="000000"/>
                </a:solidFill>
                <a:latin typeface="楷体_GB2312" pitchFamily="49" charset="-122"/>
                <a:ea typeface="楷体_GB2312" pitchFamily="49" charset="-122"/>
              </a:rPr>
              <a:t>序言(</a:t>
            </a:r>
            <a:r>
              <a:rPr lang="en-US" altLang="zh-CN" sz="2400" smtClean="0">
                <a:solidFill>
                  <a:srgbClr val="000000"/>
                </a:solidFill>
                <a:latin typeface="楷体_GB2312" pitchFamily="49" charset="-122"/>
                <a:ea typeface="楷体_GB2312" pitchFamily="49" charset="-122"/>
                <a:cs typeface="Times New Roman" panose="02020603050405020304" pitchFamily="18" charset="0"/>
              </a:rPr>
              <a:t>prolog</a:t>
            </a:r>
            <a:r>
              <a:rPr lang="en-US" altLang="zh-CN" sz="2400" smtClean="0">
                <a:solidFill>
                  <a:srgbClr val="000000"/>
                </a:solidFill>
                <a:latin typeface="楷体_GB2312" pitchFamily="49" charset="-122"/>
                <a:ea typeface="楷体_GB2312" pitchFamily="49" charset="-122"/>
              </a:rPr>
              <a:t>)、</a:t>
            </a:r>
            <a:r>
              <a:rPr lang="zh-CN" altLang="en-US" sz="2400" smtClean="0">
                <a:solidFill>
                  <a:srgbClr val="000000"/>
                </a:solidFill>
                <a:latin typeface="楷体_GB2312" pitchFamily="49" charset="-122"/>
                <a:ea typeface="楷体_GB2312" pitchFamily="49" charset="-122"/>
              </a:rPr>
              <a:t>文档的主体(</a:t>
            </a:r>
            <a:r>
              <a:rPr lang="en-US" altLang="zh-CN" sz="2400" smtClean="0">
                <a:solidFill>
                  <a:srgbClr val="000000"/>
                </a:solidFill>
                <a:latin typeface="楷体_GB2312" pitchFamily="49" charset="-122"/>
                <a:ea typeface="楷体_GB2312" pitchFamily="49" charset="-122"/>
              </a:rPr>
              <a:t>body)</a:t>
            </a:r>
            <a:r>
              <a:rPr lang="zh-CN" altLang="en-US" sz="2400" smtClean="0">
                <a:solidFill>
                  <a:srgbClr val="000000"/>
                </a:solidFill>
                <a:latin typeface="楷体_GB2312" pitchFamily="49" charset="-122"/>
                <a:ea typeface="楷体_GB2312" pitchFamily="49" charset="-122"/>
              </a:rPr>
              <a:t>和可选的尾声 (</a:t>
            </a:r>
            <a:r>
              <a:rPr lang="en-US" altLang="zh-CN" sz="2400" smtClean="0">
                <a:solidFill>
                  <a:srgbClr val="000000"/>
                </a:solidFill>
                <a:latin typeface="楷体_GB2312" pitchFamily="49" charset="-122"/>
                <a:ea typeface="楷体_GB2312" pitchFamily="49" charset="-122"/>
              </a:rPr>
              <a:t>epilog)。 </a:t>
            </a:r>
            <a:endParaRPr lang="zh-CN" altLang="en-US" sz="2400" smtClean="0">
              <a:solidFill>
                <a:srgbClr val="000000"/>
              </a:solidFill>
              <a:latin typeface="楷体_GB2312" pitchFamily="49" charset="-122"/>
              <a:ea typeface="楷体_GB2312" pitchFamily="49" charset="-122"/>
            </a:endParaRPr>
          </a:p>
        </p:txBody>
      </p:sp>
      <p:sp>
        <p:nvSpPr>
          <p:cNvPr id="25603" name="Rectangle 7"/>
          <p:cNvSpPr>
            <a:spLocks noChangeArrowheads="1"/>
          </p:cNvSpPr>
          <p:nvPr/>
        </p:nvSpPr>
        <p:spPr bwMode="auto">
          <a:xfrm>
            <a:off x="1066800" y="1331913"/>
            <a:ext cx="716280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33375"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algn="just" eaLnBrk="1" hangingPunct="1"/>
            <a:r>
              <a:rPr lang="zh-CN" altLang="en-US" dirty="0" smtClean="0">
                <a:solidFill>
                  <a:srgbClr val="000000"/>
                </a:solidFill>
                <a:latin typeface="楷体_GB2312" pitchFamily="49" charset="-122"/>
                <a:ea typeface="楷体_GB2312" pitchFamily="49" charset="-122"/>
                <a:cs typeface="Times New Roman" panose="02020603050405020304" pitchFamily="18" charset="0"/>
              </a:rPr>
              <a:t>&lt;?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xml version="1.0" encoding="GB2312"?&gt;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&lt;?xml-stylesheet </a:t>
            </a:r>
            <a:r>
              <a:rPr lang="en-US" altLang="zh-CN" dirty="0" err="1" smtClean="0">
                <a:solidFill>
                  <a:srgbClr val="000000"/>
                </a:solidFill>
                <a:latin typeface="楷体_GB2312" pitchFamily="49" charset="-122"/>
                <a:ea typeface="楷体_GB2312" pitchFamily="49" charset="-122"/>
                <a:cs typeface="Times New Roman" panose="02020603050405020304" pitchFamily="18" charset="0"/>
              </a:rPr>
              <a:t>href</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="style.xsl" type="text/</a:t>
            </a:r>
            <a:r>
              <a:rPr lang="en-US" altLang="zh-CN" dirty="0" err="1" smtClean="0">
                <a:solidFill>
                  <a:srgbClr val="000000"/>
                </a:solidFill>
                <a:latin typeface="楷体_GB2312" pitchFamily="49" charset="-122"/>
                <a:ea typeface="楷体_GB2312" pitchFamily="49" charset="-122"/>
                <a:cs typeface="Times New Roman" panose="02020603050405020304" pitchFamily="18" charset="0"/>
              </a:rPr>
              <a:t>xsl</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&lt;!--  </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以上是</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XML</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文档的序言部分  --&gt;</a:t>
            </a:r>
          </a:p>
          <a:p>
            <a:pPr algn="just"/>
            <a:r>
              <a:rPr lang="zh-CN" altLang="en-US" dirty="0" smtClean="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zh-CN" altLang="en-US" dirty="0" smtClean="0">
              <a:solidFill>
                <a:srgbClr val="000000"/>
              </a:solidFill>
              <a:latin typeface="楷体_GB2312" pitchFamily="49" charset="-122"/>
              <a:ea typeface="楷体_GB2312" pitchFamily="49" charset="-122"/>
              <a:cs typeface="Times New Roman" panose="02020603050405020304" pitchFamily="18" charset="0"/>
            </a:endParaRPr>
          </a:p>
          <a:p>
            <a:pPr algn="just"/>
            <a:r>
              <a:rPr lang="zh-CN" altLang="en-US" dirty="0" smtClean="0">
                <a:solidFill>
                  <a:srgbClr val="000000"/>
                </a:solidFill>
                <a:latin typeface="楷体_GB2312" pitchFamily="49" charset="-122"/>
                <a:ea typeface="楷体_GB2312" pitchFamily="49" charset="-122"/>
                <a:cs typeface="Times New Roman" panose="02020603050405020304" pitchFamily="18" charset="0"/>
              </a:rPr>
              <a:t>&lt;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COLLEGE&gt;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&lt;TITLE&gt;</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计算机学院&lt;/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TITLE&gt;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&lt;LEADER&gt;</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王志东&lt;/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LEADER&gt;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&lt;STU_NUMBER unit="</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人"&gt;3&lt;/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STU_NUMBER&gt;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&lt;STUDENT&gt;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&lt;NAME&gt;</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李文&lt;/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NAME&gt;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&lt;AGE&gt;21&lt;/AGE&gt;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&lt;SEX&gt;</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男&lt;/</a:t>
            </a:r>
            <a:r>
              <a:rPr lang="en-US" altLang="zh-CN" dirty="0" smtClean="0">
                <a:solidFill>
                  <a:srgbClr val="000000"/>
                </a:solidFill>
                <a:latin typeface="楷体_GB2312" pitchFamily="49" charset="-122"/>
                <a:ea typeface="楷体_GB2312" pitchFamily="49" charset="-122"/>
                <a:cs typeface="Times New Roman" panose="02020603050405020304" pitchFamily="18" charset="0"/>
              </a:rPr>
              <a:t>SEX&gt;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&lt;CLASS&gt;9902&lt;/CLASS&gt;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      &lt;/STUDENT&gt;</a:t>
            </a:r>
          </a:p>
          <a:p>
            <a:pPr algn="just"/>
            <a:r>
              <a:rPr lang="en-US" altLang="zh-CN" dirty="0" smtClean="0">
                <a:solidFill>
                  <a:srgbClr val="000000"/>
                </a:solidFill>
                <a:latin typeface="楷体_GB2312" pitchFamily="49" charset="-122"/>
                <a:ea typeface="楷体_GB2312" pitchFamily="49" charset="-122"/>
                <a:cs typeface="Times New Roman" panose="02020603050405020304" pitchFamily="18" charset="0"/>
              </a:rPr>
              <a:t>&lt;/COLLEGE&gt;</a:t>
            </a:r>
          </a:p>
          <a:p>
            <a:r>
              <a:rPr lang="en-US" altLang="zh-CN" dirty="0" smtClean="0">
                <a:solidFill>
                  <a:srgbClr val="000000"/>
                </a:solidFill>
                <a:latin typeface="楷体_GB2312" pitchFamily="49" charset="-122"/>
                <a:ea typeface="楷体_GB2312" pitchFamily="49" charset="-122"/>
                <a:cs typeface="Times New Roman" panose="02020603050405020304" pitchFamily="18" charset="0"/>
              </a:rPr>
              <a:t>&lt;!--  </a:t>
            </a:r>
            <a:r>
              <a:rPr lang="zh-CN" altLang="en-US" dirty="0" smtClean="0">
                <a:solidFill>
                  <a:srgbClr val="000000"/>
                </a:solidFill>
                <a:latin typeface="楷体_GB2312" pitchFamily="49" charset="-122"/>
                <a:ea typeface="楷体_GB2312" pitchFamily="49" charset="-122"/>
                <a:cs typeface="Times New Roman" panose="02020603050405020304" pitchFamily="18" charset="0"/>
              </a:rPr>
              <a:t>以上是文档的主体部分 , 以下是文档的尾声部分 --&gt; </a:t>
            </a:r>
          </a:p>
        </p:txBody>
      </p:sp>
      <p:grpSp>
        <p:nvGrpSpPr>
          <p:cNvPr id="225296" name="Group 16"/>
          <p:cNvGrpSpPr>
            <a:grpSpLocks/>
          </p:cNvGrpSpPr>
          <p:nvPr/>
        </p:nvGrpSpPr>
        <p:grpSpPr bwMode="auto">
          <a:xfrm>
            <a:off x="762000" y="1408113"/>
            <a:ext cx="685800" cy="838200"/>
            <a:chOff x="480" y="1200"/>
            <a:chExt cx="432" cy="528"/>
          </a:xfrm>
        </p:grpSpPr>
        <p:sp>
          <p:nvSpPr>
            <p:cNvPr id="25611" name="AutoShape 8"/>
            <p:cNvSpPr>
              <a:spLocks/>
            </p:cNvSpPr>
            <p:nvPr/>
          </p:nvSpPr>
          <p:spPr bwMode="auto">
            <a:xfrm>
              <a:off x="720" y="1200"/>
              <a:ext cx="192" cy="528"/>
            </a:xfrm>
            <a:prstGeom prst="leftBrace">
              <a:avLst>
                <a:gd name="adj1" fmla="val 22917"/>
                <a:gd name="adj2" fmla="val 50000"/>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sp>
          <p:nvSpPr>
            <p:cNvPr id="25612" name="Text Box 13"/>
            <p:cNvSpPr txBox="1">
              <a:spLocks noChangeArrowheads="1"/>
            </p:cNvSpPr>
            <p:nvPr/>
          </p:nvSpPr>
          <p:spPr bwMode="auto">
            <a:xfrm>
              <a:off x="480" y="1210"/>
              <a:ext cx="33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smtClean="0">
                  <a:solidFill>
                    <a:srgbClr val="FF0000"/>
                  </a:solidFill>
                  <a:latin typeface="楷体_GB2312" pitchFamily="49" charset="-122"/>
                  <a:ea typeface="楷体_GB2312" pitchFamily="49" charset="-122"/>
                </a:rPr>
                <a:t>序言</a:t>
              </a:r>
            </a:p>
          </p:txBody>
        </p:sp>
      </p:grpSp>
      <p:grpSp>
        <p:nvGrpSpPr>
          <p:cNvPr id="225297" name="Group 17"/>
          <p:cNvGrpSpPr>
            <a:grpSpLocks/>
          </p:cNvGrpSpPr>
          <p:nvPr/>
        </p:nvGrpSpPr>
        <p:grpSpPr bwMode="auto">
          <a:xfrm>
            <a:off x="762000" y="2551113"/>
            <a:ext cx="762000" cy="3124200"/>
            <a:chOff x="480" y="1920"/>
            <a:chExt cx="480" cy="1968"/>
          </a:xfrm>
        </p:grpSpPr>
        <p:sp>
          <p:nvSpPr>
            <p:cNvPr id="25609" name="AutoShape 9"/>
            <p:cNvSpPr>
              <a:spLocks/>
            </p:cNvSpPr>
            <p:nvPr/>
          </p:nvSpPr>
          <p:spPr bwMode="auto">
            <a:xfrm>
              <a:off x="720" y="1920"/>
              <a:ext cx="240" cy="1968"/>
            </a:xfrm>
            <a:prstGeom prst="leftBrace">
              <a:avLst>
                <a:gd name="adj1" fmla="val 68333"/>
                <a:gd name="adj2" fmla="val 50000"/>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sp>
          <p:nvSpPr>
            <p:cNvPr id="25610" name="Text Box 14"/>
            <p:cNvSpPr txBox="1">
              <a:spLocks noChangeArrowheads="1"/>
            </p:cNvSpPr>
            <p:nvPr/>
          </p:nvSpPr>
          <p:spPr bwMode="auto">
            <a:xfrm>
              <a:off x="480" y="2650"/>
              <a:ext cx="33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smtClean="0">
                  <a:solidFill>
                    <a:srgbClr val="FF0000"/>
                  </a:solidFill>
                  <a:latin typeface="楷体_GB2312" pitchFamily="49" charset="-122"/>
                  <a:ea typeface="楷体_GB2312" pitchFamily="49" charset="-122"/>
                </a:rPr>
                <a:t>主体</a:t>
              </a:r>
            </a:p>
          </p:txBody>
        </p:sp>
      </p:grpSp>
      <p:grpSp>
        <p:nvGrpSpPr>
          <p:cNvPr id="225298" name="Group 18"/>
          <p:cNvGrpSpPr>
            <a:grpSpLocks/>
          </p:cNvGrpSpPr>
          <p:nvPr/>
        </p:nvGrpSpPr>
        <p:grpSpPr bwMode="auto">
          <a:xfrm>
            <a:off x="762000" y="5538788"/>
            <a:ext cx="685800" cy="822325"/>
            <a:chOff x="480" y="3802"/>
            <a:chExt cx="432" cy="518"/>
          </a:xfrm>
        </p:grpSpPr>
        <p:sp>
          <p:nvSpPr>
            <p:cNvPr id="25607" name="AutoShape 11"/>
            <p:cNvSpPr>
              <a:spLocks/>
            </p:cNvSpPr>
            <p:nvPr/>
          </p:nvSpPr>
          <p:spPr bwMode="auto">
            <a:xfrm>
              <a:off x="720" y="3936"/>
              <a:ext cx="192" cy="288"/>
            </a:xfrm>
            <a:prstGeom prst="leftBrace">
              <a:avLst>
                <a:gd name="adj1" fmla="val 12500"/>
                <a:gd name="adj2" fmla="val 50000"/>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sp>
          <p:nvSpPr>
            <p:cNvPr id="25608" name="Text Box 15"/>
            <p:cNvSpPr txBox="1">
              <a:spLocks noChangeArrowheads="1"/>
            </p:cNvSpPr>
            <p:nvPr/>
          </p:nvSpPr>
          <p:spPr bwMode="auto">
            <a:xfrm>
              <a:off x="480" y="3802"/>
              <a:ext cx="33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smtClean="0">
                  <a:solidFill>
                    <a:srgbClr val="FF0000"/>
                  </a:solidFill>
                  <a:latin typeface="楷体_GB2312" pitchFamily="49" charset="-122"/>
                  <a:ea typeface="楷体_GB2312" pitchFamily="49" charset="-122"/>
                </a:rPr>
                <a:t>尾声</a:t>
              </a:r>
            </a:p>
          </p:txBody>
        </p:sp>
      </p:grpSp>
    </p:spTree>
    <p:extLst>
      <p:ext uri="{BB962C8B-B14F-4D97-AF65-F5344CB8AC3E}">
        <p14:creationId xmlns:p14="http://schemas.microsoft.com/office/powerpoint/2010/main" val="23318889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5296"/>
                                        </p:tgtEl>
                                        <p:attrNameLst>
                                          <p:attrName>style.visibility</p:attrName>
                                        </p:attrNameLst>
                                      </p:cBhvr>
                                      <p:to>
                                        <p:strVal val="visible"/>
                                      </p:to>
                                    </p:set>
                                    <p:anim calcmode="lin" valueType="num">
                                      <p:cBhvr additive="base">
                                        <p:cTn id="7" dur="500" fill="hold"/>
                                        <p:tgtEl>
                                          <p:spTgt spid="225296"/>
                                        </p:tgtEl>
                                        <p:attrNameLst>
                                          <p:attrName>ppt_x</p:attrName>
                                        </p:attrNameLst>
                                      </p:cBhvr>
                                      <p:tavLst>
                                        <p:tav tm="0">
                                          <p:val>
                                            <p:strVal val="0-#ppt_w/2"/>
                                          </p:val>
                                        </p:tav>
                                        <p:tav tm="100000">
                                          <p:val>
                                            <p:strVal val="#ppt_x"/>
                                          </p:val>
                                        </p:tav>
                                      </p:tavLst>
                                    </p:anim>
                                    <p:anim calcmode="lin" valueType="num">
                                      <p:cBhvr additive="base">
                                        <p:cTn id="8" dur="500" fill="hold"/>
                                        <p:tgtEl>
                                          <p:spTgt spid="2252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25297"/>
                                        </p:tgtEl>
                                        <p:attrNameLst>
                                          <p:attrName>style.visibility</p:attrName>
                                        </p:attrNameLst>
                                      </p:cBhvr>
                                      <p:to>
                                        <p:strVal val="visible"/>
                                      </p:to>
                                    </p:set>
                                    <p:anim calcmode="lin" valueType="num">
                                      <p:cBhvr additive="base">
                                        <p:cTn id="13" dur="500" fill="hold"/>
                                        <p:tgtEl>
                                          <p:spTgt spid="225297"/>
                                        </p:tgtEl>
                                        <p:attrNameLst>
                                          <p:attrName>ppt_x</p:attrName>
                                        </p:attrNameLst>
                                      </p:cBhvr>
                                      <p:tavLst>
                                        <p:tav tm="0">
                                          <p:val>
                                            <p:strVal val="0-#ppt_w/2"/>
                                          </p:val>
                                        </p:tav>
                                        <p:tav tm="100000">
                                          <p:val>
                                            <p:strVal val="#ppt_x"/>
                                          </p:val>
                                        </p:tav>
                                      </p:tavLst>
                                    </p:anim>
                                    <p:anim calcmode="lin" valueType="num">
                                      <p:cBhvr additive="base">
                                        <p:cTn id="14" dur="500" fill="hold"/>
                                        <p:tgtEl>
                                          <p:spTgt spid="22529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25298"/>
                                        </p:tgtEl>
                                        <p:attrNameLst>
                                          <p:attrName>style.visibility</p:attrName>
                                        </p:attrNameLst>
                                      </p:cBhvr>
                                      <p:to>
                                        <p:strVal val="visible"/>
                                      </p:to>
                                    </p:set>
                                    <p:anim calcmode="lin" valueType="num">
                                      <p:cBhvr additive="base">
                                        <p:cTn id="19" dur="500" fill="hold"/>
                                        <p:tgtEl>
                                          <p:spTgt spid="225298"/>
                                        </p:tgtEl>
                                        <p:attrNameLst>
                                          <p:attrName>ppt_x</p:attrName>
                                        </p:attrNameLst>
                                      </p:cBhvr>
                                      <p:tavLst>
                                        <p:tav tm="0">
                                          <p:val>
                                            <p:strVal val="0-#ppt_w/2"/>
                                          </p:val>
                                        </p:tav>
                                        <p:tav tm="100000">
                                          <p:val>
                                            <p:strVal val="#ppt_x"/>
                                          </p:val>
                                        </p:tav>
                                      </p:tavLst>
                                    </p:anim>
                                    <p:anim calcmode="lin" valueType="num">
                                      <p:cBhvr additive="base">
                                        <p:cTn id="20" dur="500" fill="hold"/>
                                        <p:tgtEl>
                                          <p:spTgt spid="2252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963863" y="379413"/>
            <a:ext cx="3214687" cy="458787"/>
            <a:chOff x="0" y="0"/>
            <a:chExt cx="2025" cy="0"/>
          </a:xfrm>
        </p:grpSpPr>
        <p:sp>
          <p:nvSpPr>
            <p:cNvPr id="50193" name="Rectangle 3"/>
            <p:cNvSpPr>
              <a:spLocks noChangeArrowheads="1"/>
            </p:cNvSpPr>
            <p:nvPr/>
          </p:nvSpPr>
          <p:spPr bwMode="auto">
            <a:xfrm>
              <a:off x="0" y="0"/>
              <a:ext cx="2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sp>
          <p:nvSpPr>
            <p:cNvPr id="50194" name="Rectangle 4"/>
            <p:cNvSpPr>
              <a:spLocks noChangeArrowheads="1"/>
            </p:cNvSpPr>
            <p:nvPr/>
          </p:nvSpPr>
          <p:spPr bwMode="auto">
            <a:xfrm>
              <a:off x="0" y="0"/>
              <a:ext cx="2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grpSp>
        <p:nvGrpSpPr>
          <p:cNvPr id="50179" name="Group 5"/>
          <p:cNvGrpSpPr>
            <a:grpSpLocks/>
          </p:cNvGrpSpPr>
          <p:nvPr/>
        </p:nvGrpSpPr>
        <p:grpSpPr bwMode="auto">
          <a:xfrm>
            <a:off x="304800" y="609600"/>
            <a:ext cx="6096000" cy="4953000"/>
            <a:chOff x="-3" y="-3"/>
            <a:chExt cx="4614" cy="3848"/>
          </a:xfrm>
        </p:grpSpPr>
        <p:grpSp>
          <p:nvGrpSpPr>
            <p:cNvPr id="50189" name="Group 6"/>
            <p:cNvGrpSpPr>
              <a:grpSpLocks/>
            </p:cNvGrpSpPr>
            <p:nvPr/>
          </p:nvGrpSpPr>
          <p:grpSpPr bwMode="auto">
            <a:xfrm>
              <a:off x="0" y="0"/>
              <a:ext cx="4608" cy="3842"/>
              <a:chOff x="0" y="0"/>
              <a:chExt cx="4608" cy="3842"/>
            </a:xfrm>
          </p:grpSpPr>
          <p:sp>
            <p:nvSpPr>
              <p:cNvPr id="50191" name="Rectangle 7"/>
              <p:cNvSpPr>
                <a:spLocks noChangeArrowheads="1"/>
              </p:cNvSpPr>
              <p:nvPr/>
            </p:nvSpPr>
            <p:spPr bwMode="auto">
              <a:xfrm>
                <a:off x="0" y="0"/>
                <a:ext cx="4608" cy="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algn="ctr" eaLnBrk="1" hangingPunct="1"/>
                <a:r>
                  <a:rPr lang="zh-CN" altLang="en-US" sz="1400" smtClean="0">
                    <a:solidFill>
                      <a:srgbClr val="000000"/>
                    </a:solidFill>
                  </a:rPr>
                  <a:t>程序清单   </a:t>
                </a:r>
                <a:r>
                  <a:rPr lang="en-US" altLang="zh-CN" sz="1400" smtClean="0">
                    <a:solidFill>
                      <a:srgbClr val="000000"/>
                    </a:solidFill>
                    <a:cs typeface="Times New Roman" panose="02020603050405020304" pitchFamily="18" charset="0"/>
                  </a:rPr>
                  <a:t>fclml.xml</a:t>
                </a:r>
              </a:p>
              <a:p>
                <a:pPr eaLnBrk="1" hangingPunct="1"/>
                <a:r>
                  <a:rPr lang="en-US" altLang="zh-CN" sz="1400" smtClean="0">
                    <a:solidFill>
                      <a:srgbClr val="000000"/>
                    </a:solidFill>
                    <a:cs typeface="Times New Roman" panose="02020603050405020304" pitchFamily="18" charset="0"/>
                  </a:rPr>
                  <a:t>&lt;?xml version = "1.0" encoding="GB2312" standalone = "no"?&gt;</a:t>
                </a:r>
                <a:br>
                  <a:rPr lang="en-US" altLang="zh-CN" sz="1400" smtClean="0">
                    <a:solidFill>
                      <a:srgbClr val="000000"/>
                    </a:solidFill>
                    <a:cs typeface="Times New Roman" panose="02020603050405020304" pitchFamily="18" charset="0"/>
                  </a:rPr>
                </a:br>
                <a:r>
                  <a:rPr lang="en-US" altLang="zh-CN" sz="1400" smtClean="0">
                    <a:solidFill>
                      <a:srgbClr val="000000"/>
                    </a:solidFill>
                    <a:cs typeface="Times New Roman" panose="02020603050405020304" pitchFamily="18" charset="0"/>
                  </a:rPr>
                  <a:t>&lt;!DOCTYPE </a:t>
                </a:r>
                <a:r>
                  <a:rPr lang="zh-CN" altLang="en-US" sz="1400" smtClean="0">
                    <a:solidFill>
                      <a:srgbClr val="000000"/>
                    </a:solidFill>
                  </a:rPr>
                  <a:t>联系人列表</a:t>
                </a:r>
                <a:r>
                  <a:rPr lang="zh-CN" altLang="en-US" sz="1400" smtClean="0">
                    <a:solidFill>
                      <a:srgbClr val="000000"/>
                    </a:solidFill>
                    <a:cs typeface="Times New Roman" panose="02020603050405020304" pitchFamily="18" charset="0"/>
                  </a:rPr>
                  <a:t> </a:t>
                </a:r>
                <a:r>
                  <a:rPr lang="en-US" altLang="zh-CN" sz="1400" smtClean="0">
                    <a:solidFill>
                      <a:srgbClr val="000000"/>
                    </a:solidFill>
                    <a:cs typeface="Times New Roman" panose="02020603050405020304" pitchFamily="18" charset="0"/>
                  </a:rPr>
                  <a:t>SYSTEM "fclml.dtd"&gt;</a:t>
                </a:r>
                <a:br>
                  <a:rPr lang="en-US" altLang="zh-CN" sz="1400" smtClean="0">
                    <a:solidFill>
                      <a:srgbClr val="000000"/>
                    </a:solidFill>
                    <a:cs typeface="Times New Roman" panose="02020603050405020304" pitchFamily="18" charset="0"/>
                  </a:rPr>
                </a:br>
                <a:r>
                  <a:rPr lang="en-US" altLang="zh-CN" sz="1600" smtClean="0">
                    <a:solidFill>
                      <a:srgbClr val="FF0000"/>
                    </a:solidFill>
                    <a:cs typeface="Times New Roman" panose="02020603050405020304" pitchFamily="18" charset="0"/>
                  </a:rPr>
                  <a:t>&lt;?xml-stylesheet type="text/xsl" href="mystyle.xsl"?&gt;</a:t>
                </a:r>
                <a:br>
                  <a:rPr lang="en-US" altLang="zh-CN" sz="1600" smtClean="0">
                    <a:solidFill>
                      <a:srgbClr val="FF0000"/>
                    </a:solidFill>
                    <a:cs typeface="Times New Roman" panose="02020603050405020304" pitchFamily="18" charset="0"/>
                  </a:rPr>
                </a:br>
                <a:r>
                  <a:rPr lang="en-US" altLang="zh-CN" sz="1400" smtClean="0">
                    <a:solidFill>
                      <a:srgbClr val="000000"/>
                    </a:solidFill>
                    <a:cs typeface="Times New Roman" panose="02020603050405020304" pitchFamily="18" charset="0"/>
                  </a:rPr>
                  <a:t/>
                </a:r>
                <a:br>
                  <a:rPr lang="en-US" altLang="zh-CN" sz="1400" smtClean="0">
                    <a:solidFill>
                      <a:srgbClr val="000000"/>
                    </a:solidFill>
                    <a:cs typeface="Times New Roman" panose="02020603050405020304" pitchFamily="18" charset="0"/>
                  </a:rPr>
                </a:br>
                <a:r>
                  <a:rPr lang="en-US" altLang="zh-CN" sz="1400" smtClean="0">
                    <a:solidFill>
                      <a:srgbClr val="000000"/>
                    </a:solidFill>
                    <a:cs typeface="Times New Roman" panose="02020603050405020304" pitchFamily="18" charset="0"/>
                  </a:rPr>
                  <a:t>&lt;</a:t>
                </a:r>
                <a:r>
                  <a:rPr lang="zh-CN" altLang="en-US" sz="1400" smtClean="0">
                    <a:solidFill>
                      <a:srgbClr val="000000"/>
                    </a:solidFill>
                  </a:rPr>
                  <a:t>联系人列表</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联系人</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姓名</a:t>
                </a:r>
                <a:r>
                  <a:rPr lang="zh-CN" altLang="en-US" sz="1400" smtClean="0">
                    <a:solidFill>
                      <a:srgbClr val="000000"/>
                    </a:solidFill>
                    <a:cs typeface="Times New Roman" panose="02020603050405020304" pitchFamily="18" charset="0"/>
                  </a:rPr>
                  <a:t>&gt;</a:t>
                </a:r>
                <a:r>
                  <a:rPr lang="zh-CN" altLang="en-US" sz="1400" smtClean="0">
                    <a:solidFill>
                      <a:srgbClr val="000000"/>
                    </a:solidFill>
                  </a:rPr>
                  <a:t>张三</a:t>
                </a:r>
                <a:r>
                  <a:rPr lang="zh-CN" altLang="en-US" sz="1400" smtClean="0">
                    <a:solidFill>
                      <a:srgbClr val="000000"/>
                    </a:solidFill>
                    <a:cs typeface="Times New Roman" panose="02020603050405020304" pitchFamily="18" charset="0"/>
                  </a:rPr>
                  <a:t>&lt;/</a:t>
                </a:r>
                <a:r>
                  <a:rPr lang="zh-CN" altLang="en-US" sz="1400" smtClean="0">
                    <a:solidFill>
                      <a:srgbClr val="000000"/>
                    </a:solidFill>
                  </a:rPr>
                  <a:t>姓名</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en-US" altLang="zh-CN" sz="1400" smtClean="0">
                    <a:solidFill>
                      <a:srgbClr val="000000"/>
                    </a:solidFill>
                    <a:cs typeface="Times New Roman" panose="02020603050405020304" pitchFamily="18" charset="0"/>
                  </a:rPr>
                  <a:t>ID&gt;001&lt;/ID&gt;</a:t>
                </a:r>
                <a:br>
                  <a:rPr lang="en-US" altLang="zh-CN" sz="1400" smtClean="0">
                    <a:solidFill>
                      <a:srgbClr val="000000"/>
                    </a:solidFill>
                    <a:cs typeface="Times New Roman" panose="02020603050405020304" pitchFamily="18" charset="0"/>
                  </a:rPr>
                </a:br>
                <a:r>
                  <a:rPr lang="en-US" altLang="zh-CN" sz="1400" smtClean="0">
                    <a:solidFill>
                      <a:srgbClr val="000000"/>
                    </a:solidFill>
                    <a:cs typeface="Times New Roman" panose="02020603050405020304" pitchFamily="18" charset="0"/>
                  </a:rPr>
                  <a:t>      &lt;</a:t>
                </a:r>
                <a:r>
                  <a:rPr lang="zh-CN" altLang="en-US" sz="1400" smtClean="0">
                    <a:solidFill>
                      <a:srgbClr val="000000"/>
                    </a:solidFill>
                  </a:rPr>
                  <a:t>公司</a:t>
                </a:r>
                <a:r>
                  <a:rPr lang="zh-CN" altLang="en-US" sz="1400" smtClean="0">
                    <a:solidFill>
                      <a:srgbClr val="000000"/>
                    </a:solidFill>
                    <a:cs typeface="Times New Roman" panose="02020603050405020304" pitchFamily="18" charset="0"/>
                  </a:rPr>
                  <a:t>&gt;</a:t>
                </a:r>
                <a:r>
                  <a:rPr lang="en-US" altLang="zh-CN" sz="1400" smtClean="0">
                    <a:solidFill>
                      <a:srgbClr val="000000"/>
                    </a:solidFill>
                    <a:cs typeface="Times New Roman" panose="02020603050405020304" pitchFamily="18" charset="0"/>
                  </a:rPr>
                  <a:t>A</a:t>
                </a:r>
                <a:r>
                  <a:rPr lang="zh-CN" altLang="en-US" sz="1400" smtClean="0">
                    <a:solidFill>
                      <a:srgbClr val="000000"/>
                    </a:solidFill>
                  </a:rPr>
                  <a:t>公司</a:t>
                </a:r>
                <a:r>
                  <a:rPr lang="zh-CN" altLang="en-US" sz="1400" smtClean="0">
                    <a:solidFill>
                      <a:srgbClr val="000000"/>
                    </a:solidFill>
                    <a:cs typeface="Times New Roman" panose="02020603050405020304" pitchFamily="18" charset="0"/>
                  </a:rPr>
                  <a:t>&lt;/</a:t>
                </a:r>
                <a:r>
                  <a:rPr lang="zh-CN" altLang="en-US" sz="1400" smtClean="0">
                    <a:solidFill>
                      <a:srgbClr val="000000"/>
                    </a:solidFill>
                  </a:rPr>
                  <a:t>公司</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en-US" altLang="zh-CN" sz="1400" smtClean="0">
                    <a:solidFill>
                      <a:srgbClr val="000000"/>
                    </a:solidFill>
                    <a:cs typeface="Times New Roman" panose="02020603050405020304" pitchFamily="18" charset="0"/>
                  </a:rPr>
                  <a:t>EMAIL&gt;zhang@aaa.com&lt;/EMAIL&gt;</a:t>
                </a:r>
                <a:br>
                  <a:rPr lang="en-US" altLang="zh-CN" sz="1400" smtClean="0">
                    <a:solidFill>
                      <a:srgbClr val="000000"/>
                    </a:solidFill>
                    <a:cs typeface="Times New Roman" panose="02020603050405020304" pitchFamily="18" charset="0"/>
                  </a:rPr>
                </a:br>
                <a:r>
                  <a:rPr lang="en-US" altLang="zh-CN" sz="1400" smtClean="0">
                    <a:solidFill>
                      <a:srgbClr val="000000"/>
                    </a:solidFill>
                    <a:cs typeface="Times New Roman" panose="02020603050405020304" pitchFamily="18" charset="0"/>
                  </a:rPr>
                  <a:t>      &lt;</a:t>
                </a:r>
                <a:r>
                  <a:rPr lang="zh-CN" altLang="en-US" sz="1400" smtClean="0">
                    <a:solidFill>
                      <a:srgbClr val="000000"/>
                    </a:solidFill>
                  </a:rPr>
                  <a:t>电话</a:t>
                </a:r>
                <a:r>
                  <a:rPr lang="zh-CN" altLang="en-US" sz="1400" smtClean="0">
                    <a:solidFill>
                      <a:srgbClr val="000000"/>
                    </a:solidFill>
                    <a:cs typeface="Times New Roman" panose="02020603050405020304" pitchFamily="18" charset="0"/>
                  </a:rPr>
                  <a:t>&gt;(010)62345678&lt;/</a:t>
                </a:r>
                <a:r>
                  <a:rPr lang="zh-CN" altLang="en-US" sz="1400" smtClean="0">
                    <a:solidFill>
                      <a:srgbClr val="000000"/>
                    </a:solidFill>
                  </a:rPr>
                  <a:t>电话</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地址</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街道</a:t>
                </a:r>
                <a:r>
                  <a:rPr lang="zh-CN" altLang="en-US" sz="1400" smtClean="0">
                    <a:solidFill>
                      <a:srgbClr val="000000"/>
                    </a:solidFill>
                    <a:cs typeface="Times New Roman" panose="02020603050405020304" pitchFamily="18" charset="0"/>
                  </a:rPr>
                  <a:t>&gt;</a:t>
                </a:r>
                <a:r>
                  <a:rPr lang="zh-CN" altLang="en-US" sz="1400" smtClean="0">
                    <a:solidFill>
                      <a:srgbClr val="000000"/>
                    </a:solidFill>
                  </a:rPr>
                  <a:t>五街</a:t>
                </a:r>
                <a:r>
                  <a:rPr lang="zh-CN" altLang="en-US" sz="1400" smtClean="0">
                    <a:solidFill>
                      <a:srgbClr val="000000"/>
                    </a:solidFill>
                    <a:cs typeface="Times New Roman" panose="02020603050405020304" pitchFamily="18" charset="0"/>
                  </a:rPr>
                  <a:t>1234</a:t>
                </a:r>
                <a:r>
                  <a:rPr lang="zh-CN" altLang="en-US" sz="1400" smtClean="0">
                    <a:solidFill>
                      <a:srgbClr val="000000"/>
                    </a:solidFill>
                  </a:rPr>
                  <a:t>号</a:t>
                </a:r>
                <a:r>
                  <a:rPr lang="zh-CN" altLang="en-US" sz="1400" smtClean="0">
                    <a:solidFill>
                      <a:srgbClr val="000000"/>
                    </a:solidFill>
                    <a:cs typeface="Times New Roman" panose="02020603050405020304" pitchFamily="18" charset="0"/>
                  </a:rPr>
                  <a:t>&lt;/</a:t>
                </a:r>
                <a:r>
                  <a:rPr lang="zh-CN" altLang="en-US" sz="1400" smtClean="0">
                    <a:solidFill>
                      <a:srgbClr val="000000"/>
                    </a:solidFill>
                  </a:rPr>
                  <a:t>街道</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城市</a:t>
                </a:r>
                <a:r>
                  <a:rPr lang="zh-CN" altLang="en-US" sz="1400" smtClean="0">
                    <a:solidFill>
                      <a:srgbClr val="000000"/>
                    </a:solidFill>
                    <a:cs typeface="Times New Roman" panose="02020603050405020304" pitchFamily="18" charset="0"/>
                  </a:rPr>
                  <a:t>&gt;</a:t>
                </a:r>
                <a:r>
                  <a:rPr lang="zh-CN" altLang="en-US" sz="1400" smtClean="0">
                    <a:solidFill>
                      <a:srgbClr val="000000"/>
                    </a:solidFill>
                  </a:rPr>
                  <a:t>北京市</a:t>
                </a:r>
                <a:r>
                  <a:rPr lang="zh-CN" altLang="en-US" sz="1400" smtClean="0">
                    <a:solidFill>
                      <a:srgbClr val="000000"/>
                    </a:solidFill>
                    <a:cs typeface="Times New Roman" panose="02020603050405020304" pitchFamily="18" charset="0"/>
                  </a:rPr>
                  <a:t>&lt;/</a:t>
                </a:r>
                <a:r>
                  <a:rPr lang="zh-CN" altLang="en-US" sz="1400" smtClean="0">
                    <a:solidFill>
                      <a:srgbClr val="000000"/>
                    </a:solidFill>
                  </a:rPr>
                  <a:t>城市</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省份</a:t>
                </a:r>
                <a:r>
                  <a:rPr lang="zh-CN" altLang="en-US" sz="1400" smtClean="0">
                    <a:solidFill>
                      <a:srgbClr val="000000"/>
                    </a:solidFill>
                    <a:cs typeface="Times New Roman" panose="02020603050405020304" pitchFamily="18" charset="0"/>
                  </a:rPr>
                  <a:t>&gt;</a:t>
                </a:r>
                <a:r>
                  <a:rPr lang="zh-CN" altLang="en-US" sz="1400" smtClean="0">
                    <a:solidFill>
                      <a:srgbClr val="000000"/>
                    </a:solidFill>
                  </a:rPr>
                  <a:t>北京</a:t>
                </a:r>
                <a:r>
                  <a:rPr lang="zh-CN" altLang="en-US" sz="1400" smtClean="0">
                    <a:solidFill>
                      <a:srgbClr val="000000"/>
                    </a:solidFill>
                    <a:cs typeface="Times New Roman" panose="02020603050405020304" pitchFamily="18" charset="0"/>
                  </a:rPr>
                  <a:t>&lt;/</a:t>
                </a:r>
                <a:r>
                  <a:rPr lang="zh-CN" altLang="en-US" sz="1400" smtClean="0">
                    <a:solidFill>
                      <a:srgbClr val="000000"/>
                    </a:solidFill>
                  </a:rPr>
                  <a:t>省份</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en-US" altLang="zh-CN" sz="1400" smtClean="0">
                    <a:solidFill>
                      <a:srgbClr val="000000"/>
                    </a:solidFill>
                    <a:cs typeface="Times New Roman" panose="02020603050405020304" pitchFamily="18" charset="0"/>
                  </a:rPr>
                  <a:t>ZIP&gt;100001&lt;/ZIP&gt;</a:t>
                </a:r>
                <a:br>
                  <a:rPr lang="en-US" altLang="zh-CN" sz="1400" smtClean="0">
                    <a:solidFill>
                      <a:srgbClr val="000000"/>
                    </a:solidFill>
                    <a:cs typeface="Times New Roman" panose="02020603050405020304" pitchFamily="18" charset="0"/>
                  </a:rPr>
                </a:br>
                <a:r>
                  <a:rPr lang="en-US" altLang="zh-CN" sz="1400" smtClean="0">
                    <a:solidFill>
                      <a:srgbClr val="000000"/>
                    </a:solidFill>
                    <a:cs typeface="Times New Roman" panose="02020603050405020304" pitchFamily="18" charset="0"/>
                  </a:rPr>
                  <a:t>      &lt;/</a:t>
                </a:r>
                <a:r>
                  <a:rPr lang="zh-CN" altLang="en-US" sz="1400" smtClean="0">
                    <a:solidFill>
                      <a:srgbClr val="000000"/>
                    </a:solidFill>
                  </a:rPr>
                  <a:t>地址</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联系人</a:t>
                </a:r>
                <a:r>
                  <a:rPr lang="zh-CN" altLang="en-US" sz="1400" smtClean="0">
                    <a:solidFill>
                      <a:srgbClr val="000000"/>
                    </a:solidFill>
                    <a:cs typeface="Times New Roman" panose="02020603050405020304" pitchFamily="18" charset="0"/>
                  </a:rPr>
                  <a:t>&gt;</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a:r>
                <a:br>
                  <a:rPr lang="zh-CN" altLang="en-US" sz="1400" smtClean="0">
                    <a:solidFill>
                      <a:srgbClr val="000000"/>
                    </a:solidFill>
                    <a:cs typeface="Times New Roman" panose="02020603050405020304" pitchFamily="18" charset="0"/>
                  </a:rPr>
                </a:br>
                <a:r>
                  <a:rPr lang="zh-CN" altLang="en-US" sz="1400" smtClean="0">
                    <a:solidFill>
                      <a:srgbClr val="000000"/>
                    </a:solidFill>
                    <a:cs typeface="Times New Roman" panose="02020603050405020304" pitchFamily="18" charset="0"/>
                  </a:rPr>
                  <a:t>   &lt;/</a:t>
                </a:r>
                <a:r>
                  <a:rPr lang="zh-CN" altLang="en-US" sz="1400" smtClean="0">
                    <a:solidFill>
                      <a:srgbClr val="000000"/>
                    </a:solidFill>
                  </a:rPr>
                  <a:t>联系人列表</a:t>
                </a:r>
                <a:r>
                  <a:rPr lang="zh-CN" altLang="en-US" sz="1400" smtClean="0">
                    <a:solidFill>
                      <a:srgbClr val="000000"/>
                    </a:solidFill>
                    <a:cs typeface="Times New Roman" panose="02020603050405020304" pitchFamily="18" charset="0"/>
                  </a:rPr>
                  <a:t>&gt;</a:t>
                </a:r>
              </a:p>
            </p:txBody>
          </p:sp>
          <p:sp>
            <p:nvSpPr>
              <p:cNvPr id="50192" name="Rectangle 8"/>
              <p:cNvSpPr>
                <a:spLocks noChangeArrowheads="1"/>
              </p:cNvSpPr>
              <p:nvPr/>
            </p:nvSpPr>
            <p:spPr bwMode="auto">
              <a:xfrm>
                <a:off x="0" y="0"/>
                <a:ext cx="4608" cy="38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sp>
          <p:nvSpPr>
            <p:cNvPr id="50190" name="Rectangle 9"/>
            <p:cNvSpPr>
              <a:spLocks noChangeArrowheads="1"/>
            </p:cNvSpPr>
            <p:nvPr/>
          </p:nvSpPr>
          <p:spPr bwMode="auto">
            <a:xfrm>
              <a:off x="-3" y="-3"/>
              <a:ext cx="4614" cy="3848"/>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grpSp>
        <p:nvGrpSpPr>
          <p:cNvPr id="50180" name="Group 10"/>
          <p:cNvGrpSpPr>
            <a:grpSpLocks/>
          </p:cNvGrpSpPr>
          <p:nvPr/>
        </p:nvGrpSpPr>
        <p:grpSpPr bwMode="auto">
          <a:xfrm>
            <a:off x="2963863" y="2495550"/>
            <a:ext cx="3214687" cy="0"/>
            <a:chOff x="0" y="0"/>
            <a:chExt cx="2025" cy="0"/>
          </a:xfrm>
        </p:grpSpPr>
        <p:sp>
          <p:nvSpPr>
            <p:cNvPr id="50187" name="Rectangle 11"/>
            <p:cNvSpPr>
              <a:spLocks noChangeArrowheads="1"/>
            </p:cNvSpPr>
            <p:nvPr/>
          </p:nvSpPr>
          <p:spPr bwMode="auto">
            <a:xfrm>
              <a:off x="0" y="0"/>
              <a:ext cx="2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sp>
          <p:nvSpPr>
            <p:cNvPr id="50188" name="Rectangle 12"/>
            <p:cNvSpPr>
              <a:spLocks noChangeArrowheads="1"/>
            </p:cNvSpPr>
            <p:nvPr/>
          </p:nvSpPr>
          <p:spPr bwMode="auto">
            <a:xfrm>
              <a:off x="0" y="0"/>
              <a:ext cx="2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grpSp>
        <p:nvGrpSpPr>
          <p:cNvPr id="508941" name="Group 13"/>
          <p:cNvGrpSpPr>
            <a:grpSpLocks/>
          </p:cNvGrpSpPr>
          <p:nvPr/>
        </p:nvGrpSpPr>
        <p:grpSpPr bwMode="auto">
          <a:xfrm>
            <a:off x="3810000" y="2819400"/>
            <a:ext cx="5257800" cy="3352800"/>
            <a:chOff x="-3" y="-3"/>
            <a:chExt cx="4614" cy="1182"/>
          </a:xfrm>
        </p:grpSpPr>
        <p:grpSp>
          <p:nvGrpSpPr>
            <p:cNvPr id="50183" name="Group 14"/>
            <p:cNvGrpSpPr>
              <a:grpSpLocks/>
            </p:cNvGrpSpPr>
            <p:nvPr/>
          </p:nvGrpSpPr>
          <p:grpSpPr bwMode="auto">
            <a:xfrm>
              <a:off x="0" y="0"/>
              <a:ext cx="4608" cy="1176"/>
              <a:chOff x="0" y="0"/>
              <a:chExt cx="4608" cy="1176"/>
            </a:xfrm>
          </p:grpSpPr>
          <p:sp>
            <p:nvSpPr>
              <p:cNvPr id="50185" name="Rectangle 15"/>
              <p:cNvSpPr>
                <a:spLocks noChangeArrowheads="1"/>
              </p:cNvSpPr>
              <p:nvPr/>
            </p:nvSpPr>
            <p:spPr bwMode="auto">
              <a:xfrm>
                <a:off x="0" y="0"/>
                <a:ext cx="4608" cy="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algn="ctr" eaLnBrk="1" hangingPunct="1"/>
                <a:r>
                  <a:rPr lang="zh-CN" altLang="en-US" sz="1600" smtClean="0">
                    <a:solidFill>
                      <a:srgbClr val="000000"/>
                    </a:solidFill>
                  </a:rPr>
                  <a:t>程序清单  </a:t>
                </a:r>
                <a:r>
                  <a:rPr lang="en-US" altLang="zh-CN" sz="1600" smtClean="0">
                    <a:solidFill>
                      <a:srgbClr val="000000"/>
                    </a:solidFill>
                    <a:cs typeface="Times New Roman" panose="02020603050405020304" pitchFamily="18" charset="0"/>
                  </a:rPr>
                  <a:t>fclml.dtd</a:t>
                </a:r>
              </a:p>
              <a:p>
                <a:pPr eaLnBrk="1" hangingPunct="1"/>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联系人列表</a:t>
                </a:r>
                <a:r>
                  <a:rPr lang="zh-CN" altLang="en-US" sz="1600" smtClean="0">
                    <a:solidFill>
                      <a:srgbClr val="000000"/>
                    </a:solidFill>
                    <a:cs typeface="Times New Roman" panose="02020603050405020304" pitchFamily="18" charset="0"/>
                  </a:rPr>
                  <a:t> (</a:t>
                </a:r>
                <a:r>
                  <a:rPr lang="zh-CN" altLang="en-US" sz="1600" smtClean="0">
                    <a:solidFill>
                      <a:srgbClr val="000000"/>
                    </a:solidFill>
                  </a:rPr>
                  <a:t>联系人</a:t>
                </a:r>
                <a:r>
                  <a:rPr lang="zh-CN" altLang="en-US" sz="1600" smtClean="0">
                    <a:solidFill>
                      <a:srgbClr val="000000"/>
                    </a:solidFill>
                    <a:cs typeface="Times New Roman" panose="02020603050405020304" pitchFamily="18" charset="0"/>
                  </a:rPr>
                  <a:t>)*&gt;</a:t>
                </a:r>
                <a:br>
                  <a:rPr lang="zh-CN" altLang="en-US" sz="1600" smtClean="0">
                    <a:solidFill>
                      <a:srgbClr val="000000"/>
                    </a:solidFill>
                    <a:cs typeface="Times New Roman" panose="02020603050405020304" pitchFamily="18" charset="0"/>
                  </a:rPr>
                </a:br>
                <a:r>
                  <a:rPr lang="zh-CN" altLang="en-US" sz="1600" smtClean="0">
                    <a:solidFill>
                      <a:srgbClr val="000000"/>
                    </a:solidFill>
                    <a:cs typeface="Times New Roman" panose="02020603050405020304" pitchFamily="18" charset="0"/>
                  </a:rPr>
                  <a:t>&lt;!</a:t>
                </a:r>
                <a:r>
                  <a:rPr lang="en-US" altLang="zh-CN" sz="1600" smtClean="0">
                    <a:solidFill>
                      <a:srgbClr val="000000"/>
                    </a:solidFill>
                    <a:cs typeface="Times New Roman" panose="02020603050405020304" pitchFamily="18" charset="0"/>
                  </a:rPr>
                  <a:t>ELEMENT </a:t>
                </a:r>
                <a:r>
                  <a:rPr lang="zh-CN" altLang="en-US" sz="1600" smtClean="0">
                    <a:solidFill>
                      <a:srgbClr val="000000"/>
                    </a:solidFill>
                  </a:rPr>
                  <a:t>联系人</a:t>
                </a:r>
                <a:r>
                  <a:rPr lang="zh-CN" altLang="en-US" sz="1600" smtClean="0">
                    <a:solidFill>
                      <a:srgbClr val="000000"/>
                    </a:solidFill>
                    <a:cs typeface="Times New Roman" panose="02020603050405020304" pitchFamily="18" charset="0"/>
                  </a:rPr>
                  <a:t> (</a:t>
                </a:r>
                <a:r>
                  <a:rPr lang="zh-CN" altLang="en-US" sz="1600" smtClean="0">
                    <a:solidFill>
                      <a:srgbClr val="000000"/>
                    </a:solidFill>
                  </a:rPr>
                  <a:t>姓名</a:t>
                </a:r>
                <a:r>
                  <a:rPr lang="zh-CN" altLang="en-US" sz="1600" smtClean="0">
                    <a:solidFill>
                      <a:srgbClr val="000000"/>
                    </a:solidFill>
                    <a:cs typeface="Times New Roman" panose="02020603050405020304" pitchFamily="18" charset="0"/>
                  </a:rPr>
                  <a:t>,</a:t>
                </a:r>
                <a:r>
                  <a:rPr lang="en-US" altLang="zh-CN" sz="1600" smtClean="0">
                    <a:solidFill>
                      <a:srgbClr val="000000"/>
                    </a:solidFill>
                    <a:cs typeface="Times New Roman" panose="02020603050405020304" pitchFamily="18" charset="0"/>
                  </a:rPr>
                  <a:t>ID,</a:t>
                </a:r>
                <a:r>
                  <a:rPr lang="zh-CN" altLang="en-US" sz="1600" smtClean="0">
                    <a:solidFill>
                      <a:srgbClr val="000000"/>
                    </a:solidFill>
                  </a:rPr>
                  <a:t>公司</a:t>
                </a:r>
                <a:r>
                  <a:rPr lang="zh-CN" altLang="en-US" sz="1600" smtClean="0">
                    <a:solidFill>
                      <a:srgbClr val="000000"/>
                    </a:solidFill>
                    <a:cs typeface="Times New Roman" panose="02020603050405020304" pitchFamily="18" charset="0"/>
                  </a:rPr>
                  <a:t>,</a:t>
                </a:r>
                <a:r>
                  <a:rPr lang="en-US" altLang="zh-CN" sz="1600" smtClean="0">
                    <a:solidFill>
                      <a:srgbClr val="000000"/>
                    </a:solidFill>
                    <a:cs typeface="Times New Roman" panose="02020603050405020304" pitchFamily="18" charset="0"/>
                  </a:rPr>
                  <a:t>EMAIL,</a:t>
                </a:r>
                <a:r>
                  <a:rPr lang="zh-CN" altLang="en-US" sz="1600" smtClean="0">
                    <a:solidFill>
                      <a:srgbClr val="000000"/>
                    </a:solidFill>
                  </a:rPr>
                  <a:t>电话</a:t>
                </a:r>
                <a:r>
                  <a:rPr lang="zh-CN" altLang="en-US" sz="1600" smtClean="0">
                    <a:solidFill>
                      <a:srgbClr val="000000"/>
                    </a:solidFill>
                    <a:cs typeface="Times New Roman" panose="02020603050405020304" pitchFamily="18" charset="0"/>
                  </a:rPr>
                  <a:t>,</a:t>
                </a:r>
                <a:r>
                  <a:rPr lang="zh-CN" altLang="en-US" sz="1600" smtClean="0">
                    <a:solidFill>
                      <a:srgbClr val="000000"/>
                    </a:solidFill>
                  </a:rPr>
                  <a:t>地址</a:t>
                </a:r>
                <a:r>
                  <a:rPr lang="zh-CN" altLang="en-US" sz="1600" smtClean="0">
                    <a:solidFill>
                      <a:srgbClr val="000000"/>
                    </a:solidFill>
                    <a:cs typeface="Times New Roman" panose="02020603050405020304" pitchFamily="18" charset="0"/>
                  </a:rPr>
                  <a:t>)&gt;</a:t>
                </a:r>
                <a:br>
                  <a:rPr lang="zh-CN" altLang="en-US" sz="1600" smtClean="0">
                    <a:solidFill>
                      <a:srgbClr val="000000"/>
                    </a:solidFill>
                    <a:cs typeface="Times New Roman" panose="02020603050405020304" pitchFamily="18" charset="0"/>
                  </a:rPr>
                </a:br>
                <a:r>
                  <a:rPr lang="zh-CN" altLang="en-US" sz="1600" smtClean="0">
                    <a:solidFill>
                      <a:srgbClr val="000000"/>
                    </a:solidFill>
                    <a:cs typeface="Times New Roman" panose="02020603050405020304" pitchFamily="18" charset="0"/>
                  </a:rPr>
                  <a:t>&lt;!</a:t>
                </a:r>
                <a:r>
                  <a:rPr lang="en-US" altLang="zh-CN" sz="1600" smtClean="0">
                    <a:solidFill>
                      <a:srgbClr val="000000"/>
                    </a:solidFill>
                    <a:cs typeface="Times New Roman" panose="02020603050405020304" pitchFamily="18" charset="0"/>
                  </a:rPr>
                  <a:t>ELEMENT </a:t>
                </a:r>
                <a:r>
                  <a:rPr lang="zh-CN" altLang="en-US" sz="1600" smtClean="0">
                    <a:solidFill>
                      <a:srgbClr val="000000"/>
                    </a:solidFill>
                  </a:rPr>
                  <a:t>地址</a:t>
                </a:r>
                <a:r>
                  <a:rPr lang="zh-CN" altLang="en-US" sz="1600" smtClean="0">
                    <a:solidFill>
                      <a:srgbClr val="000000"/>
                    </a:solidFill>
                    <a:cs typeface="Times New Roman" panose="02020603050405020304" pitchFamily="18" charset="0"/>
                  </a:rPr>
                  <a:t> (</a:t>
                </a:r>
                <a:r>
                  <a:rPr lang="zh-CN" altLang="en-US" sz="1600" smtClean="0">
                    <a:solidFill>
                      <a:srgbClr val="000000"/>
                    </a:solidFill>
                  </a:rPr>
                  <a:t>街道</a:t>
                </a:r>
                <a:r>
                  <a:rPr lang="zh-CN" altLang="en-US" sz="1600" smtClean="0">
                    <a:solidFill>
                      <a:srgbClr val="000000"/>
                    </a:solidFill>
                    <a:cs typeface="Times New Roman" panose="02020603050405020304" pitchFamily="18" charset="0"/>
                  </a:rPr>
                  <a:t>,</a:t>
                </a:r>
                <a:r>
                  <a:rPr lang="zh-CN" altLang="en-US" sz="1600" smtClean="0">
                    <a:solidFill>
                      <a:srgbClr val="000000"/>
                    </a:solidFill>
                  </a:rPr>
                  <a:t>城市</a:t>
                </a:r>
                <a:r>
                  <a:rPr lang="zh-CN" altLang="en-US" sz="1600" smtClean="0">
                    <a:solidFill>
                      <a:srgbClr val="000000"/>
                    </a:solidFill>
                    <a:cs typeface="Times New Roman" panose="02020603050405020304" pitchFamily="18" charset="0"/>
                  </a:rPr>
                  <a:t>,</a:t>
                </a:r>
                <a:r>
                  <a:rPr lang="zh-CN" altLang="en-US" sz="1600" smtClean="0">
                    <a:solidFill>
                      <a:srgbClr val="000000"/>
                    </a:solidFill>
                  </a:rPr>
                  <a:t>省份</a:t>
                </a:r>
                <a:r>
                  <a:rPr lang="zh-CN" altLang="en-US" sz="1600" smtClean="0">
                    <a:solidFill>
                      <a:srgbClr val="000000"/>
                    </a:solidFill>
                    <a:cs typeface="Times New Roman" panose="02020603050405020304" pitchFamily="18" charset="0"/>
                  </a:rPr>
                  <a:t>)&gt;</a:t>
                </a:r>
                <a:br>
                  <a:rPr lang="zh-CN" altLang="en-US" sz="1600" smtClean="0">
                    <a:solidFill>
                      <a:srgbClr val="000000"/>
                    </a:solidFill>
                    <a:cs typeface="Times New Roman" panose="02020603050405020304" pitchFamily="18" charset="0"/>
                  </a:rPr>
                </a:br>
                <a:r>
                  <a:rPr lang="zh-CN" altLang="en-US" sz="1600" smtClean="0">
                    <a:solidFill>
                      <a:srgbClr val="000000"/>
                    </a:solidFill>
                    <a:cs typeface="Times New Roman" panose="02020603050405020304" pitchFamily="18" charset="0"/>
                  </a:rPr>
                  <a:t>&lt;!</a:t>
                </a:r>
                <a:r>
                  <a:rPr lang="en-US" altLang="zh-CN" sz="1600" smtClean="0">
                    <a:solidFill>
                      <a:srgbClr val="000000"/>
                    </a:solidFill>
                    <a:cs typeface="Times New Roman" panose="02020603050405020304" pitchFamily="18" charset="0"/>
                  </a:rPr>
                  <a:t>ELEMENT </a:t>
                </a:r>
                <a:r>
                  <a:rPr lang="zh-CN" altLang="en-US" sz="1600" smtClean="0">
                    <a:solidFill>
                      <a:srgbClr val="000000"/>
                    </a:solidFill>
                  </a:rPr>
                  <a:t>姓名</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ID (#PCDATA)&gt;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公司</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EMAIL (#PCDATA)&gt;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电话</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街道</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城市</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br>
                  <a:rPr lang="en-US" altLang="zh-CN" sz="1600" smtClean="0">
                    <a:solidFill>
                      <a:srgbClr val="000000"/>
                    </a:solidFill>
                    <a:cs typeface="Times New Roman" panose="02020603050405020304" pitchFamily="18" charset="0"/>
                  </a:rPr>
                </a:br>
                <a:r>
                  <a:rPr lang="en-US" altLang="zh-CN" sz="1600" smtClean="0">
                    <a:solidFill>
                      <a:srgbClr val="000000"/>
                    </a:solidFill>
                    <a:cs typeface="Times New Roman" panose="02020603050405020304" pitchFamily="18" charset="0"/>
                  </a:rPr>
                  <a:t>&lt;!ELEMENT </a:t>
                </a:r>
                <a:r>
                  <a:rPr lang="zh-CN" altLang="en-US" sz="1600" smtClean="0">
                    <a:solidFill>
                      <a:srgbClr val="000000"/>
                    </a:solidFill>
                  </a:rPr>
                  <a:t>省份</a:t>
                </a:r>
                <a:r>
                  <a:rPr lang="zh-CN" altLang="en-US" sz="1600" smtClean="0">
                    <a:solidFill>
                      <a:srgbClr val="000000"/>
                    </a:solidFill>
                    <a:cs typeface="Times New Roman" panose="02020603050405020304" pitchFamily="18" charset="0"/>
                  </a:rPr>
                  <a:t> (#</a:t>
                </a:r>
                <a:r>
                  <a:rPr lang="en-US" altLang="zh-CN" sz="1600" smtClean="0">
                    <a:solidFill>
                      <a:srgbClr val="000000"/>
                    </a:solidFill>
                    <a:cs typeface="Times New Roman" panose="02020603050405020304" pitchFamily="18" charset="0"/>
                  </a:rPr>
                  <a:t>PCDATA)&gt;</a:t>
                </a:r>
              </a:p>
            </p:txBody>
          </p:sp>
          <p:sp>
            <p:nvSpPr>
              <p:cNvPr id="50186" name="Rectangle 16"/>
              <p:cNvSpPr>
                <a:spLocks noChangeArrowheads="1"/>
              </p:cNvSpPr>
              <p:nvPr/>
            </p:nvSpPr>
            <p:spPr bwMode="auto">
              <a:xfrm>
                <a:off x="0" y="0"/>
                <a:ext cx="4608" cy="11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sp>
          <p:nvSpPr>
            <p:cNvPr id="50184" name="Rectangle 17"/>
            <p:cNvSpPr>
              <a:spLocks noChangeArrowheads="1"/>
            </p:cNvSpPr>
            <p:nvPr/>
          </p:nvSpPr>
          <p:spPr bwMode="auto">
            <a:xfrm>
              <a:off x="-3" y="-3"/>
              <a:ext cx="4614" cy="1182"/>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endParaRPr lang="zh-CN" altLang="en-US" smtClean="0">
                <a:solidFill>
                  <a:srgbClr val="3333CC"/>
                </a:solidFill>
              </a:endParaRPr>
            </a:p>
          </p:txBody>
        </p:sp>
      </p:grpSp>
      <p:sp>
        <p:nvSpPr>
          <p:cNvPr id="50182" name="Text Box 18"/>
          <p:cNvSpPr txBox="1">
            <a:spLocks noChangeArrowheads="1"/>
          </p:cNvSpPr>
          <p:nvPr/>
        </p:nvSpPr>
        <p:spPr bwMode="auto">
          <a:xfrm>
            <a:off x="2286000" y="152400"/>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b="1">
                <a:solidFill>
                  <a:schemeClr val="folHlink"/>
                </a:solidFill>
                <a:latin typeface="宋体" panose="02010600030101010101" pitchFamily="2" charset="-122"/>
                <a:ea typeface="宋体" panose="02010600030101010101" pitchFamily="2" charset="-122"/>
              </a:defRPr>
            </a:lvl1pPr>
            <a:lvl2pPr marL="742950" indent="-285750" eaLnBrk="0" hangingPunct="0">
              <a:defRPr kumimoji="1" b="1">
                <a:solidFill>
                  <a:schemeClr val="folHlink"/>
                </a:solidFill>
                <a:latin typeface="宋体" panose="02010600030101010101" pitchFamily="2" charset="-122"/>
                <a:ea typeface="宋体" panose="02010600030101010101" pitchFamily="2" charset="-122"/>
              </a:defRPr>
            </a:lvl2pPr>
            <a:lvl3pPr marL="1143000" indent="-228600" eaLnBrk="0" hangingPunct="0">
              <a:defRPr kumimoji="1" b="1">
                <a:solidFill>
                  <a:schemeClr val="folHlink"/>
                </a:solidFill>
                <a:latin typeface="宋体" panose="02010600030101010101" pitchFamily="2" charset="-122"/>
                <a:ea typeface="宋体" panose="02010600030101010101" pitchFamily="2" charset="-122"/>
              </a:defRPr>
            </a:lvl3pPr>
            <a:lvl4pPr marL="1600200" indent="-228600" eaLnBrk="0" hangingPunct="0">
              <a:defRPr kumimoji="1" b="1">
                <a:solidFill>
                  <a:schemeClr val="folHlink"/>
                </a:solidFill>
                <a:latin typeface="宋体" panose="02010600030101010101" pitchFamily="2" charset="-122"/>
                <a:ea typeface="宋体" panose="02010600030101010101" pitchFamily="2" charset="-122"/>
              </a:defRPr>
            </a:lvl4pPr>
            <a:lvl5pPr marL="2057400" indent="-228600" eaLnBrk="0" hangingPunct="0">
              <a:defRPr kumimoji="1" b="1">
                <a:solidFill>
                  <a:schemeClr val="folHlink"/>
                </a:solidFill>
                <a:latin typeface="宋体" panose="02010600030101010101" pitchFamily="2" charset="-122"/>
                <a:ea typeface="宋体" panose="02010600030101010101" pitchFamily="2" charset="-122"/>
              </a:defRPr>
            </a:lvl5pPr>
            <a:lvl6pPr marL="25146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6pPr>
            <a:lvl7pPr marL="29718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7pPr>
            <a:lvl8pPr marL="34290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8pPr>
            <a:lvl9pPr marL="3886200" indent="-228600" eaLnBrk="0" fontAlgn="base" hangingPunct="0">
              <a:spcBef>
                <a:spcPct val="50000"/>
              </a:spcBef>
              <a:spcAft>
                <a:spcPct val="0"/>
              </a:spcAft>
              <a:defRPr kumimoji="1" b="1">
                <a:solidFill>
                  <a:schemeClr val="folHlink"/>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000" b="0" smtClean="0">
                <a:solidFill>
                  <a:srgbClr val="3333CC"/>
                </a:solidFill>
                <a:latin typeface="Times New Roman" panose="02020603050405020304" pitchFamily="18" charset="0"/>
              </a:rPr>
              <a:t>外部  </a:t>
            </a:r>
            <a:r>
              <a:rPr lang="en-US" altLang="zh-CN" sz="2000" b="0" smtClean="0">
                <a:solidFill>
                  <a:srgbClr val="3333CC"/>
                </a:solidFill>
                <a:latin typeface="Times New Roman" panose="02020603050405020304" pitchFamily="18" charset="0"/>
              </a:rPr>
              <a:t>DTD</a:t>
            </a:r>
            <a:r>
              <a:rPr lang="zh-CN" altLang="en-US" sz="2000" b="0" smtClean="0">
                <a:solidFill>
                  <a:srgbClr val="3333CC"/>
                </a:solidFill>
                <a:latin typeface="Times New Roman" panose="02020603050405020304" pitchFamily="18" charset="0"/>
              </a:rPr>
              <a:t>实例</a:t>
            </a:r>
          </a:p>
        </p:txBody>
      </p:sp>
    </p:spTree>
    <p:extLst>
      <p:ext uri="{BB962C8B-B14F-4D97-AF65-F5344CB8AC3E}">
        <p14:creationId xmlns:p14="http://schemas.microsoft.com/office/powerpoint/2010/main" val="24107643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08941"/>
                                        </p:tgtEl>
                                        <p:attrNameLst>
                                          <p:attrName>style.visibility</p:attrName>
                                        </p:attrNameLst>
                                      </p:cBhvr>
                                      <p:to>
                                        <p:strVal val="visible"/>
                                      </p:to>
                                    </p:set>
                                    <p:animEffect transition="in" filter="checkerboard(across)">
                                      <p:cBhvr>
                                        <p:cTn id="7" dur="500"/>
                                        <p:tgtEl>
                                          <p:spTgt spid="508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idx="1"/>
          </p:nvPr>
        </p:nvSpPr>
        <p:spPr>
          <a:xfrm>
            <a:off x="304912" y="990664"/>
            <a:ext cx="7991475" cy="5000625"/>
          </a:xfrm>
        </p:spPr>
        <p:txBody>
          <a:bodyPr>
            <a:normAutofit/>
          </a:bodyPr>
          <a:lstStyle/>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HTTP</a:t>
            </a:r>
            <a:r>
              <a:rPr lang="zh-CN" altLang="en-US" sz="2800" dirty="0" smtClean="0">
                <a:latin typeface="微软雅黑" panose="020B0503020204020204" pitchFamily="34" charset="-122"/>
                <a:ea typeface="微软雅黑" panose="020B0503020204020204" pitchFamily="34" charset="-122"/>
              </a:rPr>
              <a:t>报文两种类型：请求和响应</a:t>
            </a:r>
          </a:p>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HTTP</a:t>
            </a:r>
            <a:r>
              <a:rPr lang="zh-CN" altLang="en-US" sz="2800" dirty="0" smtClean="0">
                <a:latin typeface="微软雅黑" panose="020B0503020204020204" pitchFamily="34" charset="-122"/>
                <a:ea typeface="微软雅黑" panose="020B0503020204020204" pitchFamily="34" charset="-122"/>
              </a:rPr>
              <a:t>请求报文格式：</a:t>
            </a:r>
            <a:endParaRPr lang="en-US" altLang="zh-CN" sz="2800" dirty="0" smtClean="0">
              <a:latin typeface="微软雅黑" panose="020B0503020204020204" pitchFamily="34" charset="-122"/>
              <a:ea typeface="微软雅黑" panose="020B0503020204020204" pitchFamily="34" charset="-122"/>
            </a:endParaRPr>
          </a:p>
          <a:p>
            <a:pPr marL="457200" lvl="1" indent="0" eaLnBrk="1" hangingPunct="1">
              <a:buNone/>
            </a:pP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request-line&lt;\r\n&gt;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eaLnBrk="1" hangingPunct="1">
              <a:buNone/>
            </a:pPr>
            <a:r>
              <a:rPr lang="en-US" altLang="zh-CN" sz="2400" dirty="0" smtClean="0">
                <a:solidFill>
                  <a:srgbClr val="FF0000"/>
                </a:solidFill>
                <a:latin typeface="微软雅黑" panose="020B0503020204020204" pitchFamily="34" charset="-122"/>
                <a:ea typeface="微软雅黑" panose="020B0503020204020204" pitchFamily="34" charset="-122"/>
              </a:rPr>
              <a:t>	headers</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0</a:t>
            </a:r>
            <a:r>
              <a:rPr lang="zh-CN" altLang="en-US" sz="2400" dirty="0" smtClean="0">
                <a:solidFill>
                  <a:srgbClr val="FF0000"/>
                </a:solidFill>
                <a:latin typeface="微软雅黑" panose="020B0503020204020204" pitchFamily="34" charset="-122"/>
                <a:ea typeface="微软雅黑" panose="020B0503020204020204" pitchFamily="34" charset="-122"/>
              </a:rPr>
              <a:t>或多</a:t>
            </a:r>
            <a:r>
              <a:rPr lang="zh-CN" altLang="en-US" sz="2400" dirty="0" smtClean="0">
                <a:solidFill>
                  <a:srgbClr val="FF0000"/>
                </a:solidFill>
                <a:latin typeface="微软雅黑" panose="020B0503020204020204" pitchFamily="34" charset="-122"/>
                <a:ea typeface="微软雅黑" panose="020B0503020204020204" pitchFamily="34" charset="-122"/>
              </a:rPr>
              <a:t>个</a:t>
            </a:r>
            <a:r>
              <a:rPr lang="zh-CN" altLang="en-US" sz="2400" dirty="0" smtClean="0">
                <a:solidFill>
                  <a:srgbClr val="FF0000"/>
                </a:solidFill>
                <a:latin typeface="微软雅黑" panose="020B0503020204020204" pitchFamily="34" charset="-122"/>
                <a:ea typeface="微软雅黑" panose="020B0503020204020204" pitchFamily="34" charset="-122"/>
              </a:rPr>
              <a:t>，每行结束都有</a:t>
            </a:r>
            <a:r>
              <a:rPr lang="en-US" altLang="zh-CN" sz="2400" dirty="0">
                <a:solidFill>
                  <a:srgbClr val="FF0000"/>
                </a:solidFill>
                <a:latin typeface="微软雅黑" panose="020B0503020204020204" pitchFamily="34" charset="-122"/>
                <a:ea typeface="微软雅黑" panose="020B0503020204020204" pitchFamily="34" charset="-122"/>
              </a:rPr>
              <a:t>&lt;\r\n</a:t>
            </a:r>
            <a:r>
              <a:rPr lang="en-US" altLang="zh-CN" sz="2400" dirty="0" smtClean="0">
                <a:solidFill>
                  <a:srgbClr val="FF0000"/>
                </a:solidFill>
                <a:latin typeface="微软雅黑" panose="020B0503020204020204" pitchFamily="34" charset="-122"/>
                <a:ea typeface="微软雅黑" panose="020B0503020204020204" pitchFamily="34" charset="-122"/>
              </a:rPr>
              <a:t>&gt;</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eaLnBrk="1" hangingPunct="1">
              <a:buNone/>
            </a:pPr>
            <a:r>
              <a:rPr lang="en-US" altLang="zh-CN" sz="2400" dirty="0" smtClean="0">
                <a:solidFill>
                  <a:srgbClr val="FF0000"/>
                </a:solidFill>
                <a:latin typeface="微软雅黑" panose="020B0503020204020204" pitchFamily="34" charset="-122"/>
                <a:ea typeface="微软雅黑" panose="020B0503020204020204" pitchFamily="34" charset="-122"/>
              </a:rPr>
              <a:t>	&lt;blank line</a:t>
            </a:r>
            <a:r>
              <a:rPr lang="en-US" altLang="zh-CN" sz="2400" dirty="0">
                <a:solidFill>
                  <a:srgbClr val="FF0000"/>
                </a:solidFill>
                <a:latin typeface="微软雅黑" panose="020B0503020204020204" pitchFamily="34" charset="-122"/>
                <a:ea typeface="微软雅黑" panose="020B0503020204020204" pitchFamily="34" charset="-122"/>
              </a:rPr>
              <a:t>&gt;&lt;\r\n</a:t>
            </a:r>
            <a:r>
              <a:rPr lang="en-US" altLang="zh-CN" sz="2400" dirty="0" smtClean="0">
                <a:solidFill>
                  <a:srgbClr val="FF0000"/>
                </a:solidFill>
                <a:latin typeface="微软雅黑" panose="020B0503020204020204" pitchFamily="34" charset="-122"/>
                <a:ea typeface="微软雅黑" panose="020B0503020204020204" pitchFamily="34" charset="-122"/>
              </a:rPr>
              <a:t>&gt;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sz="2400" dirty="0" smtClean="0">
                <a:solidFill>
                  <a:srgbClr val="FF0000"/>
                </a:solidFill>
                <a:latin typeface="微软雅黑" panose="020B0503020204020204" pitchFamily="34" charset="-122"/>
                <a:ea typeface="微软雅黑" panose="020B0503020204020204" pitchFamily="34" charset="-122"/>
              </a:rPr>
              <a:t>	body</a:t>
            </a:r>
            <a:r>
              <a:rPr lang="zh-CN" altLang="en-US" sz="2400" dirty="0" smtClean="0">
                <a:solidFill>
                  <a:srgbClr val="FF0000"/>
                </a:solidFill>
                <a:latin typeface="微软雅黑" panose="020B0503020204020204" pitchFamily="34" charset="-122"/>
                <a:ea typeface="微软雅黑" panose="020B0503020204020204" pitchFamily="34" charset="-122"/>
              </a:rPr>
              <a:t>（只对某些请求有效）</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eaLnBrk="1" hangingPunct="1">
              <a:buNone/>
            </a:pPr>
            <a:r>
              <a:rPr lang="en-US" altLang="zh-CN" dirty="0" smtClean="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&lt;\r\n</a:t>
            </a:r>
            <a:r>
              <a:rPr lang="en-US" altLang="zh-CN" sz="2400" dirty="0" smtClean="0">
                <a:solidFill>
                  <a:srgbClr val="FF0000"/>
                </a:solidFill>
                <a:latin typeface="微软雅黑" panose="020B0503020204020204" pitchFamily="34" charset="-122"/>
                <a:ea typeface="微软雅黑" panose="020B0503020204020204" pitchFamily="34" charset="-122"/>
              </a:rPr>
              <a:t>&gt;</a:t>
            </a:r>
            <a:endParaRPr lang="en-US" altLang="zh-CN" sz="2400" dirty="0" smtClean="0">
              <a:latin typeface="微软雅黑" panose="020B0503020204020204" pitchFamily="34" charset="-122"/>
              <a:ea typeface="微软雅黑" panose="020B0503020204020204" pitchFamily="34" charset="-122"/>
            </a:endParaRPr>
          </a:p>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request-line</a:t>
            </a:r>
            <a:r>
              <a:rPr lang="zh-CN" altLang="en-US" sz="2800" dirty="0">
                <a:latin typeface="微软雅黑" panose="020B0503020204020204" pitchFamily="34" charset="-122"/>
                <a:ea typeface="微软雅黑" panose="020B0503020204020204" pitchFamily="34" charset="-122"/>
              </a:rPr>
              <a:t>格式：</a:t>
            </a:r>
            <a:endParaRPr lang="en-US" altLang="zh-CN" sz="2800" dirty="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完全请求：</a:t>
            </a:r>
            <a:r>
              <a:rPr lang="en-US" altLang="zh-CN" sz="2400" dirty="0" smtClean="0">
                <a:solidFill>
                  <a:srgbClr val="FF0000"/>
                </a:solidFill>
                <a:latin typeface="微软雅黑" panose="020B0503020204020204" pitchFamily="34" charset="-122"/>
                <a:ea typeface="微软雅黑" panose="020B0503020204020204" pitchFamily="34" charset="-122"/>
              </a:rPr>
              <a:t>request</a:t>
            </a:r>
            <a:r>
              <a:rPr lang="zh-CN" altLang="en-US" sz="2400" dirty="0" smtClean="0">
                <a:solidFill>
                  <a:srgbClr val="FF0000"/>
                </a:solidFill>
                <a:latin typeface="微软雅黑" panose="020B0503020204020204" pitchFamily="34" charset="-122"/>
                <a:ea typeface="微软雅黑" panose="020B0503020204020204" pitchFamily="34" charset="-122"/>
              </a:rPr>
              <a:t>方法</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相对</a:t>
            </a:r>
            <a:r>
              <a:rPr lang="en-US" altLang="zh-CN" sz="2400" dirty="0" smtClean="0">
                <a:solidFill>
                  <a:srgbClr val="FF0000"/>
                </a:solidFill>
                <a:latin typeface="微软雅黑" panose="020B0503020204020204" pitchFamily="34" charset="-122"/>
                <a:ea typeface="微软雅黑" panose="020B0503020204020204" pitchFamily="34" charset="-122"/>
              </a:rPr>
              <a:t>URL</a:t>
            </a:r>
            <a:r>
              <a:rPr lang="zh-CN" altLang="en-US" sz="2400" dirty="0" smtClean="0">
                <a:solidFill>
                  <a:srgbClr val="FF0000"/>
                </a:solidFill>
                <a:latin typeface="微软雅黑" panose="020B0503020204020204" pitchFamily="34" charset="-122"/>
                <a:ea typeface="微软雅黑" panose="020B0503020204020204" pitchFamily="34" charset="-122"/>
              </a:rPr>
              <a:t>路径 协议版本</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简单请求：</a:t>
            </a:r>
            <a:r>
              <a:rPr lang="en-US" altLang="zh-CN" sz="2400" dirty="0" smtClean="0">
                <a:solidFill>
                  <a:srgbClr val="FF0000"/>
                </a:solidFill>
                <a:latin typeface="微软雅黑" panose="020B0503020204020204" pitchFamily="34" charset="-122"/>
                <a:ea typeface="微软雅黑" panose="020B0503020204020204" pitchFamily="34" charset="-122"/>
              </a:rPr>
              <a:t>request</a:t>
            </a:r>
            <a:r>
              <a:rPr lang="zh-CN" altLang="en-US" sz="2400" dirty="0" smtClean="0">
                <a:solidFill>
                  <a:srgbClr val="FF0000"/>
                </a:solidFill>
                <a:latin typeface="微软雅黑" panose="020B0503020204020204" pitchFamily="34" charset="-122"/>
                <a:ea typeface="微软雅黑" panose="020B0503020204020204" pitchFamily="34" charset="-122"/>
              </a:rPr>
              <a:t>方法</a:t>
            </a:r>
            <a:r>
              <a:rPr lang="en-US" altLang="zh-CN" sz="2400" dirty="0" smtClean="0">
                <a:solidFill>
                  <a:srgbClr val="FF0000"/>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相对</a:t>
            </a:r>
            <a:r>
              <a:rPr lang="en-US" altLang="zh-CN" sz="2400" dirty="0" smtClean="0">
                <a:solidFill>
                  <a:srgbClr val="FF0000"/>
                </a:solidFill>
                <a:latin typeface="微软雅黑" panose="020B0503020204020204" pitchFamily="34" charset="-122"/>
                <a:ea typeface="微软雅黑" panose="020B0503020204020204" pitchFamily="34" charset="-122"/>
              </a:rPr>
              <a:t>URL</a:t>
            </a:r>
            <a:r>
              <a:rPr lang="zh-CN" altLang="en-US" sz="2400" dirty="0" smtClean="0">
                <a:solidFill>
                  <a:srgbClr val="FF0000"/>
                </a:solidFill>
                <a:latin typeface="微软雅黑" panose="020B0503020204020204" pitchFamily="34" charset="-122"/>
                <a:ea typeface="微软雅黑" panose="020B0503020204020204" pitchFamily="34" charset="-122"/>
              </a:rPr>
              <a:t>路径</a:t>
            </a:r>
            <a:endParaRPr lang="en-US" altLang="zh-CN" sz="2400" dirty="0" smtClean="0">
              <a:solidFill>
                <a:srgbClr val="FF0000"/>
              </a:solidFill>
              <a:latin typeface="微软雅黑" panose="020B0503020204020204" pitchFamily="34" charset="-122"/>
              <a:ea typeface="微软雅黑" panose="020B0503020204020204" pitchFamily="34" charset="-122"/>
            </a:endParaRPr>
          </a:p>
        </p:txBody>
      </p:sp>
      <p:sp>
        <p:nvSpPr>
          <p:cNvPr id="102404"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25777C0C-DACE-4867-8C61-F5B4F7C45807}" type="slidenum">
              <a:rPr lang="zh-CN" altLang="en-US" sz="1200" smtClean="0">
                <a:latin typeface="Arial" panose="020B0604020202020204" pitchFamily="34" charset="0"/>
              </a:rPr>
              <a:pPr>
                <a:spcBef>
                  <a:spcPct val="0"/>
                </a:spcBef>
                <a:buClrTx/>
                <a:buFontTx/>
                <a:buNone/>
              </a:pPr>
              <a:t>57</a:t>
            </a:fld>
            <a:endParaRPr lang="zh-CN" altLang="en-US" sz="1200" smtClean="0">
              <a:latin typeface="Arial" panose="020B0604020202020204" pitchFamily="34" charset="0"/>
            </a:endParaRPr>
          </a:p>
        </p:txBody>
      </p:sp>
      <p:sp>
        <p:nvSpPr>
          <p:cNvPr id="5"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HTTP</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协议</a:t>
            </a:r>
          </a:p>
        </p:txBody>
      </p:sp>
    </p:spTree>
    <p:extLst>
      <p:ext uri="{BB962C8B-B14F-4D97-AF65-F5344CB8AC3E}">
        <p14:creationId xmlns:p14="http://schemas.microsoft.com/office/powerpoint/2010/main" val="1615913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idx="1"/>
          </p:nvPr>
        </p:nvSpPr>
        <p:spPr>
          <a:xfrm>
            <a:off x="381110" y="990664"/>
            <a:ext cx="7848600" cy="5000625"/>
          </a:xfrm>
        </p:spPr>
        <p:txBody>
          <a:bodyPr>
            <a:normAutofit/>
          </a:bodyPr>
          <a:lstStyle/>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HTTP</a:t>
            </a:r>
            <a:r>
              <a:rPr lang="zh-CN" altLang="en-US" sz="2800" dirty="0" smtClean="0">
                <a:latin typeface="微软雅黑" panose="020B0503020204020204" pitchFamily="34" charset="-122"/>
                <a:ea typeface="微软雅黑" panose="020B0503020204020204" pitchFamily="34" charset="-122"/>
              </a:rPr>
              <a:t>的</a:t>
            </a:r>
            <a:r>
              <a:rPr lang="en-US" altLang="zh-CN" sz="2800" dirty="0" smtClean="0">
                <a:latin typeface="微软雅黑" panose="020B0503020204020204" pitchFamily="34" charset="-122"/>
                <a:ea typeface="微软雅黑" panose="020B0503020204020204" pitchFamily="34" charset="-122"/>
              </a:rPr>
              <a:t>request</a:t>
            </a:r>
            <a:r>
              <a:rPr lang="zh-CN" altLang="en-US" sz="2800" dirty="0" smtClean="0">
                <a:latin typeface="微软雅黑" panose="020B0503020204020204" pitchFamily="34" charset="-122"/>
                <a:ea typeface="微软雅黑" panose="020B0503020204020204" pitchFamily="34" charset="-122"/>
              </a:rPr>
              <a:t>方法及含义：</a:t>
            </a:r>
            <a:endParaRPr lang="en-US" altLang="zh-CN" sz="28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GET</a:t>
            </a:r>
            <a:r>
              <a:rPr lang="zh-CN" altLang="en-US" sz="2400" dirty="0" smtClean="0">
                <a:latin typeface="微软雅黑" panose="020B0503020204020204" pitchFamily="34" charset="-122"/>
                <a:ea typeface="微软雅黑" panose="020B0503020204020204" pitchFamily="34" charset="-122"/>
              </a:rPr>
              <a:t>：请求读一个页面；</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HEAD</a:t>
            </a:r>
            <a:r>
              <a:rPr lang="zh-CN" altLang="en-US" sz="2400" dirty="0" smtClean="0">
                <a:latin typeface="微软雅黑" panose="020B0503020204020204" pitchFamily="34" charset="-122"/>
                <a:ea typeface="微软雅黑" panose="020B0503020204020204" pitchFamily="34" charset="-122"/>
              </a:rPr>
              <a:t>：请求读一个页面的头信息；</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PUT</a:t>
            </a:r>
            <a:r>
              <a:rPr lang="zh-CN" altLang="en-US" sz="2400" dirty="0" smtClean="0">
                <a:latin typeface="微软雅黑" panose="020B0503020204020204" pitchFamily="34" charset="-122"/>
                <a:ea typeface="微软雅黑" panose="020B0503020204020204" pitchFamily="34" charset="-122"/>
              </a:rPr>
              <a:t>：请求存储一个页面；</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POST</a:t>
            </a:r>
            <a:r>
              <a:rPr lang="zh-CN" altLang="en-US" sz="2400" dirty="0" smtClean="0">
                <a:latin typeface="微软雅黑" panose="020B0503020204020204" pitchFamily="34" charset="-122"/>
                <a:ea typeface="微软雅黑" panose="020B0503020204020204" pitchFamily="34" charset="-122"/>
              </a:rPr>
              <a:t>：请求为一个已经被命名的文件添加信息；</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DELETE</a:t>
            </a:r>
            <a:r>
              <a:rPr lang="zh-CN" altLang="en-US" sz="2400" dirty="0" smtClean="0">
                <a:latin typeface="微软雅黑" panose="020B0503020204020204" pitchFamily="34" charset="-122"/>
                <a:ea typeface="微软雅黑" panose="020B0503020204020204" pitchFamily="34" charset="-122"/>
              </a:rPr>
              <a:t>：请求删除一个网页；</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LINK</a:t>
            </a:r>
            <a:r>
              <a:rPr lang="zh-CN" altLang="en-US" sz="2400" dirty="0" smtClean="0">
                <a:latin typeface="微软雅黑" panose="020B0503020204020204" pitchFamily="34" charset="-122"/>
                <a:ea typeface="微软雅黑" panose="020B0503020204020204" pitchFamily="34" charset="-122"/>
              </a:rPr>
              <a:t>：连接两个已有的资源；</a:t>
            </a:r>
            <a:endParaRPr lang="en-US" altLang="zh-CN" sz="2400" dirty="0" smtClean="0">
              <a:latin typeface="微软雅黑" panose="020B0503020204020204" pitchFamily="34" charset="-122"/>
              <a:ea typeface="微软雅黑" panose="020B0503020204020204" pitchFamily="34" charset="-122"/>
            </a:endParaRPr>
          </a:p>
          <a:p>
            <a:pPr lvl="1" eaLnBrk="1" hangingPunct="1">
              <a:lnSpc>
                <a:spcPct val="150000"/>
              </a:lnSpc>
              <a:spcBef>
                <a:spcPts val="600"/>
              </a:spcBef>
              <a:buClr>
                <a:srgbClr val="FF0000"/>
              </a:buClr>
            </a:pPr>
            <a:r>
              <a:rPr lang="en-US" altLang="zh-CN" sz="2400" dirty="0" smtClean="0">
                <a:latin typeface="微软雅黑" panose="020B0503020204020204" pitchFamily="34" charset="-122"/>
                <a:ea typeface="微软雅黑" panose="020B0503020204020204" pitchFamily="34" charset="-122"/>
              </a:rPr>
              <a:t>UNLINK</a:t>
            </a:r>
            <a:r>
              <a:rPr lang="zh-CN" altLang="en-US" sz="2400" dirty="0" smtClean="0">
                <a:latin typeface="微软雅黑" panose="020B0503020204020204" pitchFamily="34" charset="-122"/>
                <a:ea typeface="微软雅黑" panose="020B0503020204020204" pitchFamily="34" charset="-122"/>
              </a:rPr>
              <a:t>：切断两个已有资源的连接</a:t>
            </a:r>
            <a:endParaRPr lang="en-US" altLang="zh-CN" sz="2400" dirty="0" smtClean="0">
              <a:latin typeface="微软雅黑" panose="020B0503020204020204" pitchFamily="34" charset="-122"/>
              <a:ea typeface="微软雅黑" panose="020B0503020204020204" pitchFamily="34" charset="-122"/>
            </a:endParaRPr>
          </a:p>
        </p:txBody>
      </p:sp>
      <p:sp>
        <p:nvSpPr>
          <p:cNvPr id="1044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8777A851-A59F-4ACE-AEE0-ED4B6265CFB7}" type="slidenum">
              <a:rPr lang="zh-CN" altLang="en-US" sz="1200" smtClean="0">
                <a:latin typeface="Arial" panose="020B0604020202020204" pitchFamily="34" charset="0"/>
              </a:rPr>
              <a:pPr>
                <a:spcBef>
                  <a:spcPct val="0"/>
                </a:spcBef>
                <a:buClrTx/>
                <a:buFontTx/>
                <a:buNone/>
              </a:pPr>
              <a:t>58</a:t>
            </a:fld>
            <a:endParaRPr lang="zh-CN" altLang="en-US" sz="1200" smtClean="0">
              <a:latin typeface="Arial" panose="020B0604020202020204" pitchFamily="34" charset="0"/>
            </a:endParaRPr>
          </a:p>
        </p:txBody>
      </p:sp>
      <p:sp>
        <p:nvSpPr>
          <p:cNvPr id="5"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HTTP</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协议</a:t>
            </a:r>
          </a:p>
        </p:txBody>
      </p:sp>
    </p:spTree>
    <p:extLst>
      <p:ext uri="{BB962C8B-B14F-4D97-AF65-F5344CB8AC3E}">
        <p14:creationId xmlns:p14="http://schemas.microsoft.com/office/powerpoint/2010/main" val="3825618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81110" y="914466"/>
            <a:ext cx="7848600" cy="5000625"/>
          </a:xfrm>
        </p:spPr>
        <p:txBody>
          <a:bodyPr/>
          <a:lstStyle/>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HTTP</a:t>
            </a:r>
            <a:r>
              <a:rPr lang="zh-CN" altLang="en-US" sz="2800" dirty="0" smtClean="0">
                <a:latin typeface="微软雅黑" panose="020B0503020204020204" pitchFamily="34" charset="-122"/>
                <a:ea typeface="微软雅黑" panose="020B0503020204020204" pitchFamily="34" charset="-122"/>
              </a:rPr>
              <a:t>响应报文格式：</a:t>
            </a:r>
            <a:endParaRPr lang="en-US" altLang="zh-CN" sz="2800" dirty="0" smtClean="0">
              <a:latin typeface="微软雅黑" panose="020B0503020204020204" pitchFamily="34" charset="-122"/>
              <a:ea typeface="微软雅黑" panose="020B0503020204020204" pitchFamily="34" charset="-122"/>
            </a:endParaRPr>
          </a:p>
          <a:p>
            <a:pPr lvl="1" eaLnBrk="1" hangingPunct="1"/>
            <a:r>
              <a:rPr lang="en-US" altLang="zh-CN" dirty="0">
                <a:latin typeface="微软雅黑" panose="020B0503020204020204" pitchFamily="34" charset="-122"/>
                <a:ea typeface="微软雅黑" panose="020B0503020204020204" pitchFamily="34" charset="-122"/>
              </a:rPr>
              <a:t>status-line&lt;\r\n</a:t>
            </a:r>
            <a:r>
              <a:rPr lang="en-US" altLang="zh-CN" dirty="0" smtClean="0">
                <a:latin typeface="微软雅黑" panose="020B0503020204020204" pitchFamily="34" charset="-122"/>
                <a:ea typeface="微软雅黑" panose="020B0503020204020204" pitchFamily="34" charset="-122"/>
              </a:rPr>
              <a:t>&gt;</a:t>
            </a:r>
            <a:endParaRPr lang="en-US" altLang="zh-CN"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headers</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或多个</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&lt;\r\n&gt;</a:t>
            </a:r>
            <a:endParaRPr lang="en-US" altLang="zh-CN"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&lt;blank line</a:t>
            </a:r>
            <a:r>
              <a:rPr lang="en-US" altLang="zh-CN" dirty="0">
                <a:latin typeface="微软雅黑" panose="020B0503020204020204" pitchFamily="34" charset="-122"/>
                <a:ea typeface="微软雅黑" panose="020B0503020204020204" pitchFamily="34" charset="-122"/>
              </a:rPr>
              <a:t>&gt; &lt;\r\n&gt;</a:t>
            </a:r>
            <a:endParaRPr lang="en-US" altLang="zh-CN"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body</a:t>
            </a:r>
          </a:p>
          <a:p>
            <a:pPr lvl="1" eaLnBrk="1" hangingPunct="1">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&lt;\</a:t>
            </a:r>
            <a:r>
              <a:rPr lang="en-US" altLang="zh-CN" dirty="0">
                <a:latin typeface="微软雅黑" panose="020B0503020204020204" pitchFamily="34" charset="-122"/>
                <a:ea typeface="微软雅黑" panose="020B0503020204020204" pitchFamily="34" charset="-122"/>
              </a:rPr>
              <a:t>r\n</a:t>
            </a:r>
            <a:r>
              <a:rPr lang="en-US" altLang="zh-CN" dirty="0" smtClean="0">
                <a:latin typeface="微软雅黑" panose="020B0503020204020204" pitchFamily="34" charset="-122"/>
                <a:ea typeface="微软雅黑" panose="020B0503020204020204" pitchFamily="34" charset="-122"/>
              </a:rPr>
              <a:t>&gt;</a:t>
            </a:r>
          </a:p>
          <a:p>
            <a:pPr lvl="1" eaLnBrk="1" hangingPunct="1">
              <a:buFont typeface="Wingdings" panose="05000000000000000000" pitchFamily="2" charset="2"/>
              <a:buNone/>
            </a:pPr>
            <a:endParaRPr lang="en-US" altLang="zh-CN"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status-line</a:t>
            </a:r>
            <a:r>
              <a:rPr lang="zh-CN" altLang="en-US" dirty="0" smtClean="0">
                <a:latin typeface="微软雅黑" panose="020B0503020204020204" pitchFamily="34" charset="-122"/>
                <a:ea typeface="微软雅黑" panose="020B0503020204020204" pitchFamily="34" charset="-122"/>
              </a:rPr>
              <a:t>格式：</a:t>
            </a:r>
            <a:endParaRPr lang="en-US" altLang="zh-CN"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dirty="0" smtClean="0">
                <a:latin typeface="微软雅黑" panose="020B0503020204020204" pitchFamily="34" charset="-122"/>
                <a:ea typeface="微软雅黑" panose="020B0503020204020204" pitchFamily="34" charset="-122"/>
              </a:rPr>
              <a:t>	HTTP</a:t>
            </a:r>
            <a:r>
              <a:rPr lang="zh-CN" altLang="en-US" dirty="0" smtClean="0">
                <a:latin typeface="微软雅黑" panose="020B0503020204020204" pitchFamily="34" charset="-122"/>
                <a:ea typeface="微软雅黑" panose="020B0503020204020204" pitchFamily="34" charset="-122"/>
              </a:rPr>
              <a:t>版本号 </a:t>
            </a:r>
            <a:r>
              <a:rPr lang="en-US" altLang="zh-CN" dirty="0" smtClean="0">
                <a:latin typeface="微软雅黑" panose="020B0503020204020204" pitchFamily="34" charset="-122"/>
                <a:ea typeface="微软雅黑" panose="020B0503020204020204" pitchFamily="34" charset="-122"/>
              </a:rPr>
              <a:t>response</a:t>
            </a:r>
            <a:r>
              <a:rPr lang="zh-CN" altLang="en-US" dirty="0" smtClean="0">
                <a:latin typeface="微软雅黑" panose="020B0503020204020204" pitchFamily="34" charset="-122"/>
                <a:ea typeface="微软雅黑" panose="020B0503020204020204" pitchFamily="34" charset="-122"/>
              </a:rPr>
              <a:t>代码</a:t>
            </a:r>
            <a:r>
              <a:rPr lang="en-US" altLang="zh-CN" dirty="0" smtClean="0">
                <a:latin typeface="微软雅黑" panose="020B0503020204020204" pitchFamily="34" charset="-122"/>
                <a:ea typeface="微软雅黑" panose="020B0503020204020204" pitchFamily="34" charset="-122"/>
              </a:rPr>
              <a:t> response-phrase</a:t>
            </a:r>
          </a:p>
        </p:txBody>
      </p:sp>
      <p:sp>
        <p:nvSpPr>
          <p:cNvPr id="106500"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CA1AB5C2-4B58-4114-98EB-6BA95691EF67}" type="slidenum">
              <a:rPr lang="zh-CN" altLang="en-US" sz="1200" smtClean="0">
                <a:latin typeface="Arial" panose="020B0604020202020204" pitchFamily="34" charset="0"/>
              </a:rPr>
              <a:pPr>
                <a:spcBef>
                  <a:spcPct val="0"/>
                </a:spcBef>
                <a:buClrTx/>
                <a:buFontTx/>
                <a:buNone/>
              </a:pPr>
              <a:t>59</a:t>
            </a:fld>
            <a:endParaRPr lang="zh-CN" altLang="en-US" sz="1200" smtClean="0">
              <a:latin typeface="Arial" panose="020B0604020202020204" pitchFamily="34" charset="0"/>
            </a:endParaRPr>
          </a:p>
        </p:txBody>
      </p:sp>
      <p:sp>
        <p:nvSpPr>
          <p:cNvPr id="6"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HTTP</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协议</a:t>
            </a:r>
          </a:p>
        </p:txBody>
      </p:sp>
    </p:spTree>
    <p:extLst>
      <p:ext uri="{BB962C8B-B14F-4D97-AF65-F5344CB8AC3E}">
        <p14:creationId xmlns:p14="http://schemas.microsoft.com/office/powerpoint/2010/main" val="23241984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228714" y="1066862"/>
            <a:ext cx="8534176" cy="5014912"/>
          </a:xfrm>
        </p:spPr>
        <p:txBody>
          <a:bodyPr/>
          <a:lstStyle/>
          <a:p>
            <a:pPr eaLnBrk="1" hangingPunct="1">
              <a:defRPr/>
            </a:pPr>
            <a:r>
              <a:rPr lang="zh-CN" altLang="en-US" b="1" dirty="0" smtClean="0">
                <a:latin typeface="微软雅黑" panose="020B0503020204020204" pitchFamily="34" charset="-122"/>
                <a:ea typeface="微软雅黑" panose="020B0503020204020204" pitchFamily="34" charset="-122"/>
              </a:rPr>
              <a:t>什么是</a:t>
            </a:r>
            <a:r>
              <a:rPr lang="en-US" altLang="zh-CN" b="1" dirty="0" smtClean="0">
                <a:latin typeface="微软雅黑" panose="020B0503020204020204" pitchFamily="34" charset="-122"/>
                <a:ea typeface="微软雅黑" panose="020B0503020204020204" pitchFamily="34" charset="-122"/>
              </a:rPr>
              <a:t>socket</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0" indent="0" eaLnBrk="1" hangingPunct="1">
              <a:buFont typeface="Wingdings" panose="05000000000000000000" pitchFamily="2" charset="2"/>
              <a:buNone/>
              <a:defRPr/>
            </a:pPr>
            <a:r>
              <a:rPr lang="zh-CN" altLang="en-US" sz="2800" dirty="0" smtClean="0">
                <a:solidFill>
                  <a:srgbClr val="FF0000"/>
                </a:solidFill>
                <a:latin typeface="微软雅黑" panose="020B0503020204020204" pitchFamily="34" charset="-122"/>
                <a:ea typeface="微软雅黑" panose="020B0503020204020204" pitchFamily="34" charset="-122"/>
              </a:rPr>
              <a:t>传输层和网络层</a:t>
            </a:r>
            <a:r>
              <a:rPr lang="zh-CN" altLang="en-US" sz="2800" dirty="0" smtClean="0">
                <a:latin typeface="微软雅黑" panose="020B0503020204020204" pitchFamily="34" charset="-122"/>
                <a:ea typeface="微软雅黑" panose="020B0503020204020204" pitchFamily="34" charset="-122"/>
              </a:rPr>
              <a:t>提供给</a:t>
            </a:r>
            <a:r>
              <a:rPr lang="zh-CN" altLang="en-US" sz="2800" dirty="0" smtClean="0">
                <a:solidFill>
                  <a:srgbClr val="FF0000"/>
                </a:solidFill>
                <a:latin typeface="微软雅黑" panose="020B0503020204020204" pitchFamily="34" charset="-122"/>
                <a:ea typeface="微软雅黑" panose="020B0503020204020204" pitchFamily="34" charset="-122"/>
              </a:rPr>
              <a:t>应用层</a:t>
            </a:r>
            <a:r>
              <a:rPr lang="zh-CN" altLang="en-US" sz="2800" dirty="0" smtClean="0">
                <a:latin typeface="微软雅黑" panose="020B0503020204020204" pitchFamily="34" charset="-122"/>
                <a:ea typeface="微软雅黑" panose="020B0503020204020204" pitchFamily="34" charset="-122"/>
              </a:rPr>
              <a:t>的标准化编程接口（或称为编程接口）</a:t>
            </a:r>
            <a:endParaRPr lang="en-US" altLang="zh-CN" sz="2800" dirty="0" smtClean="0">
              <a:latin typeface="微软雅黑" panose="020B0503020204020204" pitchFamily="34" charset="-122"/>
              <a:ea typeface="微软雅黑" panose="020B0503020204020204" pitchFamily="34" charset="-122"/>
            </a:endParaRPr>
          </a:p>
        </p:txBody>
      </p:sp>
      <p:sp>
        <p:nvSpPr>
          <p:cNvPr id="14340"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14E7BF94-B246-48EE-B502-2BE86C3BDBE9}" type="slidenum">
              <a:rPr lang="zh-CN" altLang="en-US" sz="1200" smtClean="0">
                <a:latin typeface="Arial" panose="020B0604020202020204" pitchFamily="34" charset="0"/>
              </a:rPr>
              <a:pPr>
                <a:spcBef>
                  <a:spcPct val="0"/>
                </a:spcBef>
                <a:buClrTx/>
                <a:buFontTx/>
                <a:buNone/>
              </a:pPr>
              <a:t>6</a:t>
            </a:fld>
            <a:endParaRPr lang="zh-CN" altLang="en-US" sz="1200" smtClean="0">
              <a:latin typeface="Arial" panose="020B0604020202020204" pitchFamily="34" charset="0"/>
            </a:endParaRPr>
          </a:p>
        </p:txBody>
      </p:sp>
      <p:sp>
        <p:nvSpPr>
          <p:cNvPr id="2" name="文本框 1"/>
          <p:cNvSpPr txBox="1"/>
          <p:nvPr/>
        </p:nvSpPr>
        <p:spPr>
          <a:xfrm>
            <a:off x="5721499" y="152486"/>
            <a:ext cx="2787110" cy="523220"/>
          </a:xfrm>
          <a:prstGeom prst="rect">
            <a:avLst/>
          </a:prstGeom>
          <a:noFill/>
        </p:spPr>
        <p:txBody>
          <a:bodyPr wrap="none" rtlCol="0">
            <a:spAutoFit/>
          </a:bodyPr>
          <a:lstStyle/>
          <a:p>
            <a:r>
              <a:rPr lang="zh-CN" altLang="en-US" sz="2800" b="1" dirty="0">
                <a:solidFill>
                  <a:srgbClr val="FFFF00"/>
                </a:solidFill>
                <a:latin typeface="微软雅黑" panose="020B0503020204020204" pitchFamily="34" charset="-122"/>
                <a:ea typeface="微软雅黑" panose="020B0503020204020204" pitchFamily="34" charset="-122"/>
              </a:rPr>
              <a:t>什么是</a:t>
            </a:r>
            <a:r>
              <a:rPr lang="en-US" altLang="zh-CN" sz="2800" b="1" dirty="0">
                <a:solidFill>
                  <a:srgbClr val="FFFF00"/>
                </a:solidFill>
                <a:latin typeface="微软雅黑" panose="020B0503020204020204" pitchFamily="34" charset="-122"/>
                <a:ea typeface="微软雅黑" panose="020B0503020204020204" pitchFamily="34" charset="-122"/>
              </a:rPr>
              <a:t>socket</a:t>
            </a:r>
            <a:r>
              <a:rPr lang="zh-CN" altLang="en-US" sz="2800" b="1" dirty="0" smtClean="0">
                <a:solidFill>
                  <a:srgbClr val="FFFF00"/>
                </a:solidFill>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grpSp>
        <p:nvGrpSpPr>
          <p:cNvPr id="5" name="Group 91"/>
          <p:cNvGrpSpPr/>
          <p:nvPr/>
        </p:nvGrpSpPr>
        <p:grpSpPr>
          <a:xfrm>
            <a:off x="1198516" y="2971812"/>
            <a:ext cx="6594571" cy="3057102"/>
            <a:chOff x="552092" y="3001991"/>
            <a:chExt cx="6594571" cy="3057102"/>
          </a:xfrm>
        </p:grpSpPr>
        <p:cxnSp>
          <p:nvCxnSpPr>
            <p:cNvPr id="6" name="Straight Arrow Connector 23"/>
            <p:cNvCxnSpPr>
              <a:stCxn id="25" idx="3"/>
              <a:endCxn id="17" idx="1"/>
            </p:cNvCxnSpPr>
            <p:nvPr/>
          </p:nvCxnSpPr>
          <p:spPr>
            <a:xfrm flipV="1">
              <a:off x="2617796" y="5374605"/>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25"/>
            <p:cNvCxnSpPr>
              <a:stCxn id="23" idx="3"/>
              <a:endCxn id="15" idx="1"/>
            </p:cNvCxnSpPr>
            <p:nvPr/>
          </p:nvCxnSpPr>
          <p:spPr>
            <a:xfrm flipV="1">
              <a:off x="2617796" y="4766149"/>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26"/>
            <p:cNvCxnSpPr>
              <a:stCxn id="24" idx="3"/>
              <a:endCxn id="16" idx="1"/>
            </p:cNvCxnSpPr>
            <p:nvPr/>
          </p:nvCxnSpPr>
          <p:spPr>
            <a:xfrm flipV="1">
              <a:off x="2617796" y="5070377"/>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30"/>
            <p:cNvCxnSpPr>
              <a:stCxn id="14" idx="1"/>
              <a:endCxn id="22" idx="3"/>
            </p:cNvCxnSpPr>
            <p:nvPr/>
          </p:nvCxnSpPr>
          <p:spPr>
            <a:xfrm flipH="1">
              <a:off x="2617796" y="4461635"/>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77"/>
            <p:cNvGrpSpPr/>
            <p:nvPr/>
          </p:nvGrpSpPr>
          <p:grpSpPr>
            <a:xfrm>
              <a:off x="552092" y="3001992"/>
              <a:ext cx="2272860" cy="3057101"/>
              <a:chOff x="552092" y="3001992"/>
              <a:chExt cx="2272860" cy="3057101"/>
            </a:xfrm>
          </p:grpSpPr>
          <p:sp>
            <p:nvSpPr>
              <p:cNvPr id="21" name="Rectangle 24"/>
              <p:cNvSpPr>
                <a:spLocks noChangeArrowheads="1"/>
              </p:cNvSpPr>
              <p:nvPr/>
            </p:nvSpPr>
            <p:spPr bwMode="auto">
              <a:xfrm>
                <a:off x="759125" y="3127417"/>
                <a:ext cx="1858671" cy="935052"/>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800" b="0" dirty="0">
                    <a:latin typeface="Arial" charset="0"/>
                  </a:rPr>
                  <a:t>Application layer</a:t>
                </a:r>
              </a:p>
            </p:txBody>
          </p:sp>
          <p:sp>
            <p:nvSpPr>
              <p:cNvPr id="22" name="Rectangle 24"/>
              <p:cNvSpPr>
                <a:spLocks noChangeArrowheads="1"/>
              </p:cNvSpPr>
              <p:nvPr/>
            </p:nvSpPr>
            <p:spPr bwMode="auto">
              <a:xfrm>
                <a:off x="759125" y="4309522"/>
                <a:ext cx="1858671"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800" b="0" dirty="0">
                    <a:latin typeface="Arial" charset="0"/>
                  </a:rPr>
                  <a:t>Transport layer</a:t>
                </a:r>
              </a:p>
            </p:txBody>
          </p:sp>
          <p:sp>
            <p:nvSpPr>
              <p:cNvPr id="23" name="Rectangle 24"/>
              <p:cNvSpPr>
                <a:spLocks noChangeArrowheads="1"/>
              </p:cNvSpPr>
              <p:nvPr/>
            </p:nvSpPr>
            <p:spPr bwMode="auto">
              <a:xfrm>
                <a:off x="759125" y="4614036"/>
                <a:ext cx="1858671"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800" b="0" dirty="0">
                    <a:latin typeface="Arial" charset="0"/>
                  </a:rPr>
                  <a:t>Network layer</a:t>
                </a:r>
              </a:p>
            </p:txBody>
          </p:sp>
          <p:sp>
            <p:nvSpPr>
              <p:cNvPr id="24" name="Rectangle 24"/>
              <p:cNvSpPr>
                <a:spLocks noChangeArrowheads="1"/>
              </p:cNvSpPr>
              <p:nvPr/>
            </p:nvSpPr>
            <p:spPr bwMode="auto">
              <a:xfrm>
                <a:off x="759125" y="4918264"/>
                <a:ext cx="1858671"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800" b="0" dirty="0">
                    <a:solidFill>
                      <a:srgbClr val="000000"/>
                    </a:solidFill>
                    <a:latin typeface="Arial" charset="0"/>
                  </a:rPr>
                  <a:t>Link layer</a:t>
                </a:r>
              </a:p>
            </p:txBody>
          </p:sp>
          <p:sp>
            <p:nvSpPr>
              <p:cNvPr id="25" name="Rectangle 24"/>
              <p:cNvSpPr>
                <a:spLocks noChangeArrowheads="1"/>
              </p:cNvSpPr>
              <p:nvPr/>
            </p:nvSpPr>
            <p:spPr bwMode="auto">
              <a:xfrm>
                <a:off x="759125" y="5222492"/>
                <a:ext cx="1858671"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800" b="0">
                    <a:latin typeface="Arial" charset="0"/>
                  </a:rPr>
                  <a:t>Physical layer</a:t>
                </a:r>
                <a:endParaRPr lang="en-US" sz="1800" b="0" dirty="0">
                  <a:latin typeface="Arial" charset="0"/>
                </a:endParaRPr>
              </a:p>
            </p:txBody>
          </p:sp>
          <p:sp>
            <p:nvSpPr>
              <p:cNvPr id="26" name="Rounded Rectangle 20"/>
              <p:cNvSpPr/>
              <p:nvPr/>
            </p:nvSpPr>
            <p:spPr>
              <a:xfrm>
                <a:off x="552092" y="3001992"/>
                <a:ext cx="2272860" cy="3057101"/>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000">
                    <a:solidFill>
                      <a:srgbClr val="000000"/>
                    </a:solidFill>
                  </a:rPr>
                  <a:t>Host A</a:t>
                </a:r>
                <a:endParaRPr lang="en-US" sz="2000" dirty="0">
                  <a:solidFill>
                    <a:srgbClr val="000000"/>
                  </a:solidFill>
                </a:endParaRPr>
              </a:p>
            </p:txBody>
          </p:sp>
          <p:sp>
            <p:nvSpPr>
              <p:cNvPr id="27" name="Trapezoid 71"/>
              <p:cNvSpPr/>
              <p:nvPr/>
            </p:nvSpPr>
            <p:spPr>
              <a:xfrm>
                <a:off x="1191034" y="3981575"/>
                <a:ext cx="994852" cy="327804"/>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a:solidFill>
                      <a:schemeClr val="tx1"/>
                    </a:solidFill>
                    <a:latin typeface="+mn-lt"/>
                  </a:rPr>
                  <a:t>Socket</a:t>
                </a:r>
                <a:endParaRPr lang="en-US" sz="1800" b="0" dirty="0">
                  <a:solidFill>
                    <a:schemeClr val="tx1"/>
                  </a:solidFill>
                  <a:latin typeface="+mn-lt"/>
                </a:endParaRPr>
              </a:p>
            </p:txBody>
          </p:sp>
          <p:sp>
            <p:nvSpPr>
              <p:cNvPr id="28" name="Alternate Process 68"/>
              <p:cNvSpPr/>
              <p:nvPr/>
            </p:nvSpPr>
            <p:spPr>
              <a:xfrm>
                <a:off x="1095555" y="3528616"/>
                <a:ext cx="1181819" cy="426938"/>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a:solidFill>
                      <a:schemeClr val="tx1"/>
                    </a:solidFill>
                    <a:latin typeface="+mn-lt"/>
                  </a:rPr>
                  <a:t>Process</a:t>
                </a:r>
                <a:endParaRPr lang="en-US" sz="1800" b="0" dirty="0">
                  <a:solidFill>
                    <a:schemeClr val="tx1"/>
                  </a:solidFill>
                  <a:latin typeface="+mn-lt"/>
                </a:endParaRPr>
              </a:p>
            </p:txBody>
          </p:sp>
        </p:grpSp>
        <p:grpSp>
          <p:nvGrpSpPr>
            <p:cNvPr id="11" name="Group 78"/>
            <p:cNvGrpSpPr/>
            <p:nvPr/>
          </p:nvGrpSpPr>
          <p:grpSpPr>
            <a:xfrm>
              <a:off x="4873803" y="3001991"/>
              <a:ext cx="2272860" cy="3057101"/>
              <a:chOff x="552092" y="3001992"/>
              <a:chExt cx="2272860" cy="3057101"/>
            </a:xfrm>
          </p:grpSpPr>
          <p:sp>
            <p:nvSpPr>
              <p:cNvPr id="13" name="Rectangle 24"/>
              <p:cNvSpPr>
                <a:spLocks noChangeArrowheads="1"/>
              </p:cNvSpPr>
              <p:nvPr/>
            </p:nvSpPr>
            <p:spPr bwMode="auto">
              <a:xfrm>
                <a:off x="759125" y="3127417"/>
                <a:ext cx="1858671" cy="935052"/>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800" b="0" dirty="0">
                    <a:latin typeface="Arial" charset="0"/>
                  </a:rPr>
                  <a:t>Application layer</a:t>
                </a:r>
              </a:p>
            </p:txBody>
          </p:sp>
          <p:sp>
            <p:nvSpPr>
              <p:cNvPr id="14" name="Rectangle 24"/>
              <p:cNvSpPr>
                <a:spLocks noChangeArrowheads="1"/>
              </p:cNvSpPr>
              <p:nvPr/>
            </p:nvSpPr>
            <p:spPr bwMode="auto">
              <a:xfrm>
                <a:off x="759125" y="4309522"/>
                <a:ext cx="1858671"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800" b="0" dirty="0">
                    <a:latin typeface="Arial" charset="0"/>
                  </a:rPr>
                  <a:t>Transport layer</a:t>
                </a:r>
              </a:p>
            </p:txBody>
          </p:sp>
          <p:sp>
            <p:nvSpPr>
              <p:cNvPr id="15" name="Rectangle 24"/>
              <p:cNvSpPr>
                <a:spLocks noChangeArrowheads="1"/>
              </p:cNvSpPr>
              <p:nvPr/>
            </p:nvSpPr>
            <p:spPr bwMode="auto">
              <a:xfrm>
                <a:off x="759125" y="4614036"/>
                <a:ext cx="1858671"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800" b="0" dirty="0">
                    <a:latin typeface="Arial" charset="0"/>
                  </a:rPr>
                  <a:t>Network layer</a:t>
                </a:r>
              </a:p>
            </p:txBody>
          </p:sp>
          <p:sp>
            <p:nvSpPr>
              <p:cNvPr id="16" name="Rectangle 24"/>
              <p:cNvSpPr>
                <a:spLocks noChangeArrowheads="1"/>
              </p:cNvSpPr>
              <p:nvPr/>
            </p:nvSpPr>
            <p:spPr bwMode="auto">
              <a:xfrm>
                <a:off x="759125" y="4918264"/>
                <a:ext cx="1858671"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800" b="0" dirty="0">
                    <a:solidFill>
                      <a:srgbClr val="000000"/>
                    </a:solidFill>
                    <a:latin typeface="Arial" charset="0"/>
                  </a:rPr>
                  <a:t>Link layer</a:t>
                </a:r>
              </a:p>
            </p:txBody>
          </p:sp>
          <p:sp>
            <p:nvSpPr>
              <p:cNvPr id="17" name="Rectangle 24"/>
              <p:cNvSpPr>
                <a:spLocks noChangeArrowheads="1"/>
              </p:cNvSpPr>
              <p:nvPr/>
            </p:nvSpPr>
            <p:spPr bwMode="auto">
              <a:xfrm>
                <a:off x="759125" y="5222492"/>
                <a:ext cx="1858671"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800" b="0">
                    <a:latin typeface="Arial" charset="0"/>
                  </a:rPr>
                  <a:t>Physical layer</a:t>
                </a:r>
                <a:endParaRPr lang="en-US" sz="1800" b="0" dirty="0">
                  <a:latin typeface="Arial" charset="0"/>
                </a:endParaRPr>
              </a:p>
            </p:txBody>
          </p:sp>
          <p:sp>
            <p:nvSpPr>
              <p:cNvPr id="18" name="Rounded Rectangle 84"/>
              <p:cNvSpPr/>
              <p:nvPr/>
            </p:nvSpPr>
            <p:spPr>
              <a:xfrm>
                <a:off x="552092" y="3001992"/>
                <a:ext cx="2272860" cy="3057101"/>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2000">
                    <a:solidFill>
                      <a:srgbClr val="000000"/>
                    </a:solidFill>
                  </a:rPr>
                  <a:t>Host B</a:t>
                </a:r>
                <a:endParaRPr lang="en-US" sz="2000" dirty="0">
                  <a:solidFill>
                    <a:srgbClr val="000000"/>
                  </a:solidFill>
                </a:endParaRPr>
              </a:p>
            </p:txBody>
          </p:sp>
          <p:sp>
            <p:nvSpPr>
              <p:cNvPr id="19" name="Trapezoid 85"/>
              <p:cNvSpPr/>
              <p:nvPr/>
            </p:nvSpPr>
            <p:spPr>
              <a:xfrm>
                <a:off x="1191034" y="3981575"/>
                <a:ext cx="994852" cy="327804"/>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a:solidFill>
                      <a:schemeClr val="tx1"/>
                    </a:solidFill>
                    <a:latin typeface="+mn-lt"/>
                  </a:rPr>
                  <a:t>Socket</a:t>
                </a:r>
                <a:endParaRPr lang="en-US" sz="1800" b="0" dirty="0">
                  <a:solidFill>
                    <a:schemeClr val="tx1"/>
                  </a:solidFill>
                  <a:latin typeface="+mn-lt"/>
                </a:endParaRPr>
              </a:p>
            </p:txBody>
          </p:sp>
          <p:sp>
            <p:nvSpPr>
              <p:cNvPr id="20" name="Alternate Process 86"/>
              <p:cNvSpPr/>
              <p:nvPr/>
            </p:nvSpPr>
            <p:spPr>
              <a:xfrm>
                <a:off x="1095555" y="3528616"/>
                <a:ext cx="1181819" cy="426938"/>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a:solidFill>
                      <a:schemeClr val="tx1"/>
                    </a:solidFill>
                    <a:latin typeface="+mn-lt"/>
                  </a:rPr>
                  <a:t>Process</a:t>
                </a:r>
                <a:endParaRPr lang="en-US" sz="1800" b="0" dirty="0">
                  <a:solidFill>
                    <a:schemeClr val="tx1"/>
                  </a:solidFill>
                  <a:latin typeface="+mn-lt"/>
                </a:endParaRPr>
              </a:p>
            </p:txBody>
          </p:sp>
        </p:grpSp>
        <p:cxnSp>
          <p:nvCxnSpPr>
            <p:cNvPr id="12" name="Straight Arrow Connector 27"/>
            <p:cNvCxnSpPr>
              <a:stCxn id="20" idx="1"/>
              <a:endCxn id="28" idx="3"/>
            </p:cNvCxnSpPr>
            <p:nvPr/>
          </p:nvCxnSpPr>
          <p:spPr>
            <a:xfrm flipH="1">
              <a:off x="2277374" y="3742084"/>
              <a:ext cx="3139892"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911803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idx="1"/>
          </p:nvPr>
        </p:nvSpPr>
        <p:spPr>
          <a:xfrm>
            <a:off x="441671" y="990664"/>
            <a:ext cx="7848600" cy="5000625"/>
          </a:xfrm>
        </p:spPr>
        <p:txBody>
          <a:bodyPr/>
          <a:lstStyle/>
          <a:p>
            <a:pPr eaLnBrk="1" hangingPunct="1">
              <a:buClr>
                <a:srgbClr val="FF0000"/>
              </a:buClr>
              <a:buFont typeface="Wingdings" panose="05000000000000000000" pitchFamily="2" charset="2"/>
              <a:buChar char="n"/>
            </a:pPr>
            <a:r>
              <a:rPr lang="en-US" altLang="zh-CN" sz="2800" dirty="0" smtClean="0">
                <a:latin typeface="微软雅黑" panose="020B0503020204020204" pitchFamily="34" charset="-122"/>
                <a:ea typeface="微软雅黑" panose="020B0503020204020204" pitchFamily="34" charset="-122"/>
              </a:rPr>
              <a:t>  HTTP</a:t>
            </a:r>
            <a:r>
              <a:rPr lang="zh-CN" altLang="en-US" sz="2800" dirty="0" smtClean="0">
                <a:latin typeface="微软雅黑" panose="020B0503020204020204" pitchFamily="34" charset="-122"/>
                <a:ea typeface="微软雅黑" panose="020B0503020204020204" pitchFamily="34" charset="-122"/>
              </a:rPr>
              <a:t>的</a:t>
            </a:r>
            <a:r>
              <a:rPr lang="en-US" altLang="zh-CN" sz="2800" dirty="0" smtClean="0">
                <a:latin typeface="微软雅黑" panose="020B0503020204020204" pitchFamily="34" charset="-122"/>
                <a:ea typeface="微软雅黑" panose="020B0503020204020204" pitchFamily="34" charset="-122"/>
              </a:rPr>
              <a:t>response</a:t>
            </a:r>
            <a:r>
              <a:rPr lang="zh-CN" altLang="en-US" sz="2800" dirty="0" smtClean="0">
                <a:latin typeface="微软雅黑" panose="020B0503020204020204" pitchFamily="34" charset="-122"/>
                <a:ea typeface="微软雅黑" panose="020B0503020204020204" pitchFamily="34" charset="-122"/>
              </a:rPr>
              <a:t>代码及含义：</a:t>
            </a:r>
            <a:endParaRPr lang="en-US" altLang="zh-CN" sz="2800" dirty="0" smtClean="0">
              <a:latin typeface="微软雅黑" panose="020B0503020204020204" pitchFamily="34" charset="-122"/>
              <a:ea typeface="微软雅黑" panose="020B0503020204020204" pitchFamily="34" charset="-122"/>
            </a:endParaRPr>
          </a:p>
          <a:p>
            <a:pPr lvl="1" eaLnBrk="1" hangingPunct="1"/>
            <a:r>
              <a:rPr lang="en-US" altLang="zh-CN" dirty="0" smtClean="0">
                <a:latin typeface="微软雅黑" panose="020B0503020204020204" pitchFamily="34" charset="-122"/>
                <a:ea typeface="微软雅黑" panose="020B0503020204020204" pitchFamily="34" charset="-122"/>
              </a:rPr>
              <a:t>1xx</a:t>
            </a:r>
            <a:r>
              <a:rPr lang="zh-CN" altLang="en-US" dirty="0" smtClean="0">
                <a:latin typeface="微软雅黑" panose="020B0503020204020204" pitchFamily="34" charset="-122"/>
                <a:ea typeface="微软雅黑" panose="020B0503020204020204" pitchFamily="34" charset="-122"/>
              </a:rPr>
              <a:t>：信息型，当前不用；</a:t>
            </a:r>
            <a:endParaRPr lang="en-US" altLang="zh-CN" dirty="0" smtClean="0">
              <a:latin typeface="微软雅黑" panose="020B0503020204020204" pitchFamily="34" charset="-122"/>
              <a:ea typeface="微软雅黑" panose="020B0503020204020204" pitchFamily="34" charset="-122"/>
            </a:endParaRPr>
          </a:p>
          <a:p>
            <a:pPr lvl="1" eaLnBrk="1" hangingPunct="1"/>
            <a:r>
              <a:rPr lang="en-US" altLang="zh-CN" dirty="0" smtClean="0">
                <a:latin typeface="微软雅黑" panose="020B0503020204020204" pitchFamily="34" charset="-122"/>
                <a:ea typeface="微软雅黑" panose="020B0503020204020204" pitchFamily="34" charset="-122"/>
              </a:rPr>
              <a:t>2xx</a:t>
            </a:r>
            <a:r>
              <a:rPr lang="zh-CN" altLang="en-US" dirty="0" smtClean="0">
                <a:latin typeface="微软雅黑" panose="020B0503020204020204" pitchFamily="34" charset="-122"/>
                <a:ea typeface="微软雅黑" panose="020B0503020204020204" pitchFamily="34" charset="-122"/>
              </a:rPr>
              <a:t>：成功，服务器成功接受请求；</a:t>
            </a:r>
            <a:endParaRPr lang="en-US" altLang="zh-CN" dirty="0" smtClean="0">
              <a:latin typeface="微软雅黑" panose="020B0503020204020204" pitchFamily="34" charset="-122"/>
              <a:ea typeface="微软雅黑" panose="020B0503020204020204" pitchFamily="34" charset="-122"/>
            </a:endParaRPr>
          </a:p>
          <a:p>
            <a:pPr lvl="1" eaLnBrk="1" hangingPunct="1"/>
            <a:r>
              <a:rPr lang="en-US" altLang="zh-CN" dirty="0" smtClean="0">
                <a:latin typeface="微软雅黑" panose="020B0503020204020204" pitchFamily="34" charset="-122"/>
                <a:ea typeface="微软雅黑" panose="020B0503020204020204" pitchFamily="34" charset="-122"/>
              </a:rPr>
              <a:t>3xx</a:t>
            </a:r>
            <a:r>
              <a:rPr lang="zh-CN" altLang="en-US" dirty="0" smtClean="0">
                <a:latin typeface="微软雅黑" panose="020B0503020204020204" pitchFamily="34" charset="-122"/>
                <a:ea typeface="微软雅黑" panose="020B0503020204020204" pitchFamily="34" charset="-122"/>
              </a:rPr>
              <a:t>：重定向，为完成请求，需采取进一步行动；</a:t>
            </a:r>
            <a:endParaRPr lang="en-US" altLang="zh-CN" dirty="0" smtClean="0">
              <a:latin typeface="微软雅黑" panose="020B0503020204020204" pitchFamily="34" charset="-122"/>
              <a:ea typeface="微软雅黑" panose="020B0503020204020204" pitchFamily="34" charset="-122"/>
            </a:endParaRPr>
          </a:p>
          <a:p>
            <a:pPr lvl="1" eaLnBrk="1" hangingPunct="1"/>
            <a:r>
              <a:rPr lang="en-US" altLang="zh-CN" dirty="0" smtClean="0">
                <a:latin typeface="微软雅黑" panose="020B0503020204020204" pitchFamily="34" charset="-122"/>
                <a:ea typeface="微软雅黑" panose="020B0503020204020204" pitchFamily="34" charset="-122"/>
              </a:rPr>
              <a:t>4xx</a:t>
            </a:r>
            <a:r>
              <a:rPr lang="zh-CN" altLang="en-US" dirty="0" smtClean="0">
                <a:latin typeface="微软雅黑" panose="020B0503020204020204" pitchFamily="34" charset="-122"/>
                <a:ea typeface="微软雅黑" panose="020B0503020204020204" pitchFamily="34" charset="-122"/>
              </a:rPr>
              <a:t>：客户错误，客户的请求中有错误或服务器不能满足请求；</a:t>
            </a:r>
            <a:endParaRPr lang="en-US" altLang="zh-CN" dirty="0" smtClean="0">
              <a:latin typeface="微软雅黑" panose="020B0503020204020204" pitchFamily="34" charset="-122"/>
              <a:ea typeface="微软雅黑" panose="020B0503020204020204" pitchFamily="34" charset="-122"/>
            </a:endParaRPr>
          </a:p>
          <a:p>
            <a:pPr lvl="1" eaLnBrk="1" hangingPunct="1"/>
            <a:r>
              <a:rPr lang="en-US" altLang="zh-CN" dirty="0" smtClean="0">
                <a:latin typeface="微软雅黑" panose="020B0503020204020204" pitchFamily="34" charset="-122"/>
                <a:ea typeface="微软雅黑" panose="020B0503020204020204" pitchFamily="34" charset="-122"/>
              </a:rPr>
              <a:t>5xx</a:t>
            </a:r>
            <a:r>
              <a:rPr lang="zh-CN" altLang="en-US" dirty="0" smtClean="0">
                <a:latin typeface="微软雅黑" panose="020B0503020204020204" pitchFamily="34" charset="-122"/>
                <a:ea typeface="微软雅黑" panose="020B0503020204020204" pitchFamily="34" charset="-122"/>
              </a:rPr>
              <a:t>：服务器错误，服务器无法满足客户的有效请求</a:t>
            </a:r>
            <a:endParaRPr lang="en-US" altLang="zh-CN" dirty="0" smtClean="0">
              <a:latin typeface="微软雅黑" panose="020B0503020204020204" pitchFamily="34" charset="-122"/>
              <a:ea typeface="微软雅黑" panose="020B0503020204020204" pitchFamily="34" charset="-122"/>
            </a:endParaRPr>
          </a:p>
        </p:txBody>
      </p:sp>
      <p:sp>
        <p:nvSpPr>
          <p:cNvPr id="10854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E98FF069-BB35-417B-A64A-09751B6DE284}" type="slidenum">
              <a:rPr lang="zh-CN" altLang="en-US" sz="1200" smtClean="0">
                <a:latin typeface="Arial" panose="020B0604020202020204" pitchFamily="34" charset="0"/>
              </a:rPr>
              <a:pPr>
                <a:spcBef>
                  <a:spcPct val="0"/>
                </a:spcBef>
                <a:buClrTx/>
                <a:buFontTx/>
                <a:buNone/>
              </a:pPr>
              <a:t>60</a:t>
            </a:fld>
            <a:endParaRPr lang="zh-CN" altLang="en-US" sz="1200" smtClean="0">
              <a:latin typeface="Arial" panose="020B0604020202020204" pitchFamily="34" charset="0"/>
            </a:endParaRPr>
          </a:p>
        </p:txBody>
      </p:sp>
      <p:sp>
        <p:nvSpPr>
          <p:cNvPr id="6"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HTTP</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协议</a:t>
            </a:r>
          </a:p>
        </p:txBody>
      </p:sp>
    </p:spTree>
    <p:extLst>
      <p:ext uri="{BB962C8B-B14F-4D97-AF65-F5344CB8AC3E}">
        <p14:creationId xmlns:p14="http://schemas.microsoft.com/office/powerpoint/2010/main" val="12053083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E98FF069-BB35-417B-A64A-09751B6DE284}" type="slidenum">
              <a:rPr lang="zh-CN" altLang="en-US" sz="1200" smtClean="0">
                <a:latin typeface="Arial" panose="020B0604020202020204" pitchFamily="34" charset="0"/>
              </a:rPr>
              <a:pPr>
                <a:spcBef>
                  <a:spcPct val="0"/>
                </a:spcBef>
                <a:buClrTx/>
                <a:buFontTx/>
                <a:buNone/>
              </a:pPr>
              <a:t>61</a:t>
            </a:fld>
            <a:endParaRPr lang="zh-CN" altLang="en-US" sz="1200" smtClean="0">
              <a:latin typeface="Arial" panose="020B0604020202020204" pitchFamily="34" charset="0"/>
            </a:endParaRPr>
          </a:p>
        </p:txBody>
      </p:sp>
      <p:sp>
        <p:nvSpPr>
          <p:cNvPr id="4" name="Text Box 3"/>
          <p:cNvSpPr txBox="1">
            <a:spLocks noChangeArrowheads="1"/>
          </p:cNvSpPr>
          <p:nvPr/>
        </p:nvSpPr>
        <p:spPr bwMode="auto">
          <a:xfrm>
            <a:off x="457200" y="1295456"/>
            <a:ext cx="8153294" cy="190495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9pPr>
          </a:lstStyle>
          <a:p>
            <a:pPr algn="just">
              <a:spcBef>
                <a:spcPct val="0"/>
              </a:spcBef>
              <a:buClrTx/>
              <a:buSzTx/>
              <a:buFontTx/>
              <a:buNone/>
            </a:pPr>
            <a:r>
              <a:rPr kumimoji="0" lang="en-US" altLang="zh-CN" sz="1600" b="1" dirty="0">
                <a:solidFill>
                  <a:srgbClr val="000000"/>
                </a:solidFill>
                <a:ea typeface="宋体" panose="02010600030101010101" pitchFamily="2" charset="-122"/>
              </a:rPr>
              <a:t>GET /products/index.htm HTTP/1.1</a:t>
            </a:r>
          </a:p>
          <a:p>
            <a:pPr algn="just">
              <a:spcBef>
                <a:spcPct val="0"/>
              </a:spcBef>
              <a:buClrTx/>
              <a:buSzTx/>
              <a:buFontTx/>
              <a:buNone/>
            </a:pPr>
            <a:r>
              <a:rPr kumimoji="0" lang="en-US" altLang="zh-CN" sz="1600" b="1" dirty="0">
                <a:solidFill>
                  <a:srgbClr val="000000"/>
                </a:solidFill>
                <a:ea typeface="宋体" panose="02010600030101010101" pitchFamily="2" charset="-122"/>
              </a:rPr>
              <a:t>Connection: Keep-Alive</a:t>
            </a:r>
          </a:p>
          <a:p>
            <a:pPr algn="just">
              <a:spcBef>
                <a:spcPct val="0"/>
              </a:spcBef>
              <a:buClrTx/>
              <a:buSzTx/>
              <a:buFontTx/>
              <a:buNone/>
            </a:pPr>
            <a:r>
              <a:rPr kumimoji="0" lang="en-US" altLang="zh-CN" sz="1600" b="1" dirty="0">
                <a:solidFill>
                  <a:srgbClr val="000000"/>
                </a:solidFill>
                <a:ea typeface="宋体" panose="02010600030101010101" pitchFamily="2" charset="-122"/>
              </a:rPr>
              <a:t>User-Agent: Mozilla/4.0</a:t>
            </a:r>
            <a:r>
              <a:rPr kumimoji="0" lang="zh-CN" altLang="en-US" sz="1600" b="1" dirty="0">
                <a:solidFill>
                  <a:srgbClr val="000000"/>
                </a:solidFill>
                <a:ea typeface="宋体" panose="02010600030101010101" pitchFamily="2" charset="-122"/>
              </a:rPr>
              <a:t>（</a:t>
            </a:r>
            <a:r>
              <a:rPr kumimoji="0" lang="en-US" altLang="zh-CN" sz="1600" b="1" dirty="0">
                <a:solidFill>
                  <a:srgbClr val="000000"/>
                </a:solidFill>
                <a:ea typeface="宋体" panose="02010600030101010101" pitchFamily="2" charset="-122"/>
              </a:rPr>
              <a:t>compatible; MSIE 5.01; Windows 98</a:t>
            </a:r>
            <a:r>
              <a:rPr kumimoji="0" lang="zh-CN" altLang="en-US" sz="1600" b="1" dirty="0">
                <a:solidFill>
                  <a:srgbClr val="000000"/>
                </a:solidFill>
                <a:ea typeface="宋体" panose="02010600030101010101" pitchFamily="2" charset="-122"/>
              </a:rPr>
              <a:t>）</a:t>
            </a:r>
          </a:p>
          <a:p>
            <a:pPr algn="just">
              <a:spcBef>
                <a:spcPct val="0"/>
              </a:spcBef>
              <a:buClrTx/>
              <a:buSzTx/>
              <a:buFontTx/>
              <a:buNone/>
            </a:pPr>
            <a:r>
              <a:rPr kumimoji="0" lang="en-US" altLang="zh-CN" sz="1600" b="1" dirty="0">
                <a:solidFill>
                  <a:srgbClr val="000000"/>
                </a:solidFill>
                <a:ea typeface="宋体" panose="02010600030101010101" pitchFamily="2" charset="-122"/>
              </a:rPr>
              <a:t>Accept: application/x-</a:t>
            </a:r>
            <a:r>
              <a:rPr kumimoji="0" lang="en-US" altLang="zh-CN" sz="1600" b="1" dirty="0" err="1">
                <a:solidFill>
                  <a:srgbClr val="000000"/>
                </a:solidFill>
                <a:ea typeface="宋体" panose="02010600030101010101" pitchFamily="2" charset="-122"/>
              </a:rPr>
              <a:t>coment</a:t>
            </a:r>
            <a:r>
              <a:rPr kumimoji="0" lang="en-US" altLang="zh-CN" sz="1600" b="1" dirty="0">
                <a:solidFill>
                  <a:srgbClr val="000000"/>
                </a:solidFill>
                <a:ea typeface="宋体" panose="02010600030101010101" pitchFamily="2" charset="-122"/>
              </a:rPr>
              <a:t>, image/gif, image/x-</a:t>
            </a:r>
            <a:r>
              <a:rPr kumimoji="0" lang="en-US" altLang="zh-CN" sz="1600" b="1" dirty="0" err="1">
                <a:solidFill>
                  <a:srgbClr val="000000"/>
                </a:solidFill>
                <a:ea typeface="宋体" panose="02010600030101010101" pitchFamily="2" charset="-122"/>
              </a:rPr>
              <a:t>xbitmap</a:t>
            </a:r>
            <a:r>
              <a:rPr kumimoji="0" lang="en-US" altLang="zh-CN" sz="1600" b="1" dirty="0">
                <a:solidFill>
                  <a:srgbClr val="000000"/>
                </a:solidFill>
                <a:ea typeface="宋体" panose="02010600030101010101" pitchFamily="2" charset="-122"/>
              </a:rPr>
              <a:t>, image/jpg, image/</a:t>
            </a:r>
            <a:r>
              <a:rPr kumimoji="0" lang="en-US" altLang="zh-CN" sz="1600" b="1" dirty="0" err="1">
                <a:solidFill>
                  <a:srgbClr val="000000"/>
                </a:solidFill>
                <a:ea typeface="宋体" panose="02010600030101010101" pitchFamily="2" charset="-122"/>
              </a:rPr>
              <a:t>pjpeg</a:t>
            </a:r>
            <a:r>
              <a:rPr kumimoji="0" lang="en-US" altLang="zh-CN" sz="1600" b="1" dirty="0">
                <a:solidFill>
                  <a:srgbClr val="000000"/>
                </a:solidFill>
                <a:ea typeface="宋体" panose="02010600030101010101" pitchFamily="2" charset="-122"/>
              </a:rPr>
              <a:t>, */*</a:t>
            </a:r>
          </a:p>
          <a:p>
            <a:pPr algn="just">
              <a:spcBef>
                <a:spcPct val="0"/>
              </a:spcBef>
              <a:buClrTx/>
              <a:buSzTx/>
              <a:buFontTx/>
              <a:buNone/>
            </a:pPr>
            <a:r>
              <a:rPr kumimoji="0" lang="en-US" altLang="zh-CN" sz="1600" b="1" dirty="0">
                <a:solidFill>
                  <a:srgbClr val="000000"/>
                </a:solidFill>
                <a:ea typeface="宋体" panose="02010600030101010101" pitchFamily="2" charset="-122"/>
              </a:rPr>
              <a:t>Accept-Language: </a:t>
            </a:r>
            <a:r>
              <a:rPr kumimoji="0" lang="en-US" altLang="zh-CN" sz="1600" b="1" dirty="0" err="1">
                <a:solidFill>
                  <a:srgbClr val="000000"/>
                </a:solidFill>
                <a:ea typeface="宋体" panose="02010600030101010101" pitchFamily="2" charset="-122"/>
              </a:rPr>
              <a:t>en</a:t>
            </a:r>
            <a:r>
              <a:rPr kumimoji="0" lang="en-US" altLang="zh-CN" sz="1600" b="1" dirty="0">
                <a:solidFill>
                  <a:srgbClr val="000000"/>
                </a:solidFill>
                <a:ea typeface="宋体" panose="02010600030101010101" pitchFamily="2" charset="-122"/>
              </a:rPr>
              <a:t>-us</a:t>
            </a:r>
          </a:p>
          <a:p>
            <a:pPr algn="just">
              <a:spcBef>
                <a:spcPct val="0"/>
              </a:spcBef>
              <a:buClrTx/>
              <a:buSzTx/>
              <a:buFontTx/>
              <a:buNone/>
            </a:pPr>
            <a:r>
              <a:rPr kumimoji="0" lang="en-US" altLang="zh-CN" sz="1600" b="1" dirty="0" smtClean="0">
                <a:solidFill>
                  <a:srgbClr val="000000"/>
                </a:solidFill>
                <a:ea typeface="宋体" panose="02010600030101010101" pitchFamily="2" charset="-122"/>
              </a:rPr>
              <a:t>(</a:t>
            </a:r>
            <a:r>
              <a:rPr kumimoji="0" lang="zh-CN" altLang="en-US" sz="1600" b="1" dirty="0" smtClean="0">
                <a:solidFill>
                  <a:srgbClr val="000000"/>
                </a:solidFill>
                <a:ea typeface="宋体" panose="02010600030101010101" pitchFamily="2" charset="-122"/>
              </a:rPr>
              <a:t>空行</a:t>
            </a:r>
            <a:r>
              <a:rPr kumimoji="0" lang="en-US" altLang="zh-CN" sz="1600" b="1" dirty="0" smtClean="0">
                <a:solidFill>
                  <a:srgbClr val="000000"/>
                </a:solidFill>
                <a:ea typeface="宋体" panose="02010600030101010101" pitchFamily="2" charset="-122"/>
              </a:rPr>
              <a:t>)</a:t>
            </a:r>
            <a:endParaRPr kumimoji="0" lang="en-US" altLang="zh-CN" sz="1600" b="1" dirty="0">
              <a:solidFill>
                <a:srgbClr val="000000"/>
              </a:solidFill>
              <a:ea typeface="宋体" panose="02010600030101010101" pitchFamily="2" charset="-122"/>
            </a:endParaRPr>
          </a:p>
          <a:p>
            <a:pPr algn="just">
              <a:spcBef>
                <a:spcPct val="0"/>
              </a:spcBef>
              <a:buClrTx/>
              <a:buSzTx/>
              <a:buFontTx/>
              <a:buNone/>
            </a:pPr>
            <a:endParaRPr kumimoji="0" lang="zh-CN" altLang="en-US" sz="1600" b="1" dirty="0">
              <a:solidFill>
                <a:srgbClr val="000000"/>
              </a:solidFill>
              <a:ea typeface="宋体" panose="02010600030101010101" pitchFamily="2" charset="-122"/>
            </a:endParaRPr>
          </a:p>
        </p:txBody>
      </p:sp>
      <p:sp>
        <p:nvSpPr>
          <p:cNvPr id="5" name="Text Box 4"/>
          <p:cNvSpPr txBox="1">
            <a:spLocks noChangeArrowheads="1"/>
          </p:cNvSpPr>
          <p:nvPr/>
        </p:nvSpPr>
        <p:spPr bwMode="auto">
          <a:xfrm>
            <a:off x="457200" y="3809990"/>
            <a:ext cx="8153294" cy="2819326"/>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9pPr>
          </a:lstStyle>
          <a:p>
            <a:pPr algn="just">
              <a:spcBef>
                <a:spcPct val="0"/>
              </a:spcBef>
              <a:buClrTx/>
              <a:buSzTx/>
              <a:buFontTx/>
              <a:buNone/>
            </a:pPr>
            <a:r>
              <a:rPr kumimoji="0" lang="en-US" altLang="zh-CN" sz="1600" b="1" dirty="0">
                <a:solidFill>
                  <a:srgbClr val="000000"/>
                </a:solidFill>
                <a:ea typeface="宋体" panose="02010600030101010101" pitchFamily="2" charset="-122"/>
              </a:rPr>
              <a:t>HTTP/1.1  200 OK</a:t>
            </a:r>
          </a:p>
          <a:p>
            <a:pPr algn="just">
              <a:spcBef>
                <a:spcPct val="0"/>
              </a:spcBef>
              <a:buClrTx/>
              <a:buSzTx/>
              <a:buFontTx/>
              <a:buNone/>
            </a:pPr>
            <a:r>
              <a:rPr kumimoji="0" lang="en-US" altLang="zh-CN" sz="1600" b="1" dirty="0">
                <a:solidFill>
                  <a:srgbClr val="000000"/>
                </a:solidFill>
                <a:ea typeface="宋体" panose="02010600030101010101" pitchFamily="2" charset="-122"/>
              </a:rPr>
              <a:t>Date: Tue, 18 Jan 2000 02:37:58 GMT</a:t>
            </a:r>
          </a:p>
          <a:p>
            <a:pPr algn="just">
              <a:spcBef>
                <a:spcPct val="0"/>
              </a:spcBef>
              <a:buClrTx/>
              <a:buSzTx/>
              <a:buFontTx/>
              <a:buNone/>
            </a:pPr>
            <a:r>
              <a:rPr kumimoji="0" lang="en-US" altLang="zh-CN" sz="1600" b="1" dirty="0">
                <a:solidFill>
                  <a:srgbClr val="000000"/>
                </a:solidFill>
                <a:ea typeface="宋体" panose="02010600030101010101" pitchFamily="2" charset="-122"/>
              </a:rPr>
              <a:t>Server: Apache/1.3.4(</a:t>
            </a:r>
            <a:r>
              <a:rPr kumimoji="0" lang="en-US" altLang="zh-CN" sz="1600" b="1" dirty="0" err="1">
                <a:solidFill>
                  <a:srgbClr val="000000"/>
                </a:solidFill>
                <a:ea typeface="宋体" panose="02010600030101010101" pitchFamily="2" charset="-122"/>
              </a:rPr>
              <a:t>unix</a:t>
            </a:r>
            <a:r>
              <a:rPr kumimoji="0" lang="en-US" altLang="zh-CN" sz="1600" b="1" dirty="0">
                <a:solidFill>
                  <a:srgbClr val="000000"/>
                </a:solidFill>
                <a:ea typeface="宋体" panose="02010600030101010101" pitchFamily="2" charset="-122"/>
              </a:rPr>
              <a:t>)</a:t>
            </a:r>
          </a:p>
          <a:p>
            <a:pPr algn="just">
              <a:spcBef>
                <a:spcPct val="0"/>
              </a:spcBef>
              <a:buClrTx/>
              <a:buSzTx/>
              <a:buFontTx/>
              <a:buNone/>
            </a:pPr>
            <a:r>
              <a:rPr kumimoji="0" lang="en-US" altLang="zh-CN" sz="1600" b="1" dirty="0">
                <a:solidFill>
                  <a:srgbClr val="000000"/>
                </a:solidFill>
                <a:ea typeface="宋体" panose="02010600030101010101" pitchFamily="2" charset="-122"/>
              </a:rPr>
              <a:t>Last-Modified: Tue, 12 Oct 1999 21:04:18 GMT</a:t>
            </a:r>
          </a:p>
          <a:p>
            <a:pPr algn="just">
              <a:spcBef>
                <a:spcPct val="0"/>
              </a:spcBef>
              <a:buClrTx/>
              <a:buSzTx/>
              <a:buFontTx/>
              <a:buNone/>
            </a:pPr>
            <a:r>
              <a:rPr kumimoji="0" lang="en-US" altLang="zh-CN" sz="1600" b="1" dirty="0">
                <a:solidFill>
                  <a:srgbClr val="000000"/>
                </a:solidFill>
                <a:ea typeface="宋体" panose="02010600030101010101" pitchFamily="2" charset="-122"/>
              </a:rPr>
              <a:t>Content-Length:7947</a:t>
            </a:r>
          </a:p>
          <a:p>
            <a:pPr algn="just">
              <a:spcBef>
                <a:spcPct val="0"/>
              </a:spcBef>
              <a:buClrTx/>
              <a:buSzTx/>
              <a:buFontTx/>
              <a:buNone/>
            </a:pPr>
            <a:r>
              <a:rPr kumimoji="0" lang="en-US" altLang="zh-CN" sz="1600" b="1" dirty="0">
                <a:solidFill>
                  <a:srgbClr val="000000"/>
                </a:solidFill>
                <a:ea typeface="宋体" panose="02010600030101010101" pitchFamily="2" charset="-122"/>
              </a:rPr>
              <a:t>Connection: close</a:t>
            </a:r>
          </a:p>
          <a:p>
            <a:pPr algn="just">
              <a:spcBef>
                <a:spcPct val="0"/>
              </a:spcBef>
              <a:buClrTx/>
              <a:buSzTx/>
              <a:buFontTx/>
              <a:buNone/>
            </a:pPr>
            <a:r>
              <a:rPr kumimoji="0" lang="en-US" altLang="zh-CN" sz="1600" b="1" dirty="0">
                <a:solidFill>
                  <a:srgbClr val="000000"/>
                </a:solidFill>
                <a:ea typeface="宋体" panose="02010600030101010101" pitchFamily="2" charset="-122"/>
              </a:rPr>
              <a:t>Content-Type: text/html</a:t>
            </a:r>
          </a:p>
          <a:p>
            <a:pPr algn="just">
              <a:spcBef>
                <a:spcPct val="0"/>
              </a:spcBef>
              <a:buClrTx/>
              <a:buSzTx/>
              <a:buNone/>
            </a:pPr>
            <a:r>
              <a:rPr kumimoji="0" lang="en-US" altLang="zh-CN" sz="1600" b="1" dirty="0">
                <a:solidFill>
                  <a:srgbClr val="000000"/>
                </a:solidFill>
                <a:ea typeface="宋体" panose="02010600030101010101" pitchFamily="2" charset="-122"/>
              </a:rPr>
              <a:t>(</a:t>
            </a:r>
            <a:r>
              <a:rPr kumimoji="0" lang="zh-CN" altLang="en-US" sz="1600" b="1" dirty="0">
                <a:solidFill>
                  <a:srgbClr val="000000"/>
                </a:solidFill>
                <a:ea typeface="宋体" panose="02010600030101010101" pitchFamily="2" charset="-122"/>
              </a:rPr>
              <a:t>空行</a:t>
            </a:r>
            <a:r>
              <a:rPr kumimoji="0" lang="en-US" altLang="zh-CN" sz="1600" b="1" dirty="0">
                <a:solidFill>
                  <a:srgbClr val="000000"/>
                </a:solidFill>
                <a:ea typeface="宋体" panose="02010600030101010101" pitchFamily="2" charset="-122"/>
              </a:rPr>
              <a:t>)</a:t>
            </a:r>
          </a:p>
          <a:p>
            <a:pPr algn="just">
              <a:spcBef>
                <a:spcPct val="0"/>
              </a:spcBef>
              <a:buClrTx/>
              <a:buSzTx/>
              <a:buFontTx/>
              <a:buNone/>
            </a:pPr>
            <a:r>
              <a:rPr kumimoji="0" lang="en-US" altLang="zh-CN" sz="1600" b="1" dirty="0" smtClean="0">
                <a:solidFill>
                  <a:srgbClr val="000000"/>
                </a:solidFill>
                <a:ea typeface="宋体" panose="02010600030101010101" pitchFamily="2" charset="-122"/>
              </a:rPr>
              <a:t>&lt;</a:t>
            </a:r>
            <a:r>
              <a:rPr kumimoji="0" lang="en-US" altLang="zh-CN" sz="1600" b="1" dirty="0">
                <a:solidFill>
                  <a:srgbClr val="000000"/>
                </a:solidFill>
                <a:ea typeface="宋体" panose="02010600030101010101" pitchFamily="2" charset="-122"/>
              </a:rPr>
              <a:t>HTML&gt;</a:t>
            </a:r>
          </a:p>
          <a:p>
            <a:pPr algn="just">
              <a:spcBef>
                <a:spcPct val="0"/>
              </a:spcBef>
              <a:buClrTx/>
              <a:buSzTx/>
              <a:buFontTx/>
              <a:buNone/>
            </a:pPr>
            <a:r>
              <a:rPr kumimoji="0" lang="en-US" altLang="zh-CN" sz="1600" b="1" dirty="0">
                <a:solidFill>
                  <a:srgbClr val="000000"/>
                </a:solidFill>
                <a:ea typeface="宋体" panose="02010600030101010101" pitchFamily="2" charset="-122"/>
              </a:rPr>
              <a:t>  …</a:t>
            </a:r>
            <a:r>
              <a:rPr kumimoji="0" lang="zh-CN" altLang="en-US" sz="1600" b="1" dirty="0">
                <a:solidFill>
                  <a:srgbClr val="000000"/>
                </a:solidFill>
                <a:ea typeface="宋体" panose="02010600030101010101" pitchFamily="2" charset="-122"/>
              </a:rPr>
              <a:t>网页文档</a:t>
            </a:r>
          </a:p>
          <a:p>
            <a:pPr algn="just">
              <a:spcBef>
                <a:spcPct val="0"/>
              </a:spcBef>
              <a:buClrTx/>
              <a:buSzTx/>
              <a:buFontTx/>
              <a:buNone/>
            </a:pPr>
            <a:r>
              <a:rPr kumimoji="0" lang="en-US" altLang="zh-CN" sz="1600" b="1" dirty="0">
                <a:solidFill>
                  <a:srgbClr val="000000"/>
                </a:solidFill>
                <a:ea typeface="宋体" panose="02010600030101010101" pitchFamily="2" charset="-122"/>
              </a:rPr>
              <a:t>&lt;/HTML&gt;</a:t>
            </a:r>
          </a:p>
          <a:p>
            <a:pPr algn="just">
              <a:spcBef>
                <a:spcPct val="0"/>
              </a:spcBef>
              <a:buClrTx/>
              <a:buSzTx/>
              <a:buFontTx/>
              <a:buNone/>
            </a:pPr>
            <a:endParaRPr kumimoji="0" lang="zh-CN" altLang="en-US" sz="1400" dirty="0">
              <a:solidFill>
                <a:srgbClr val="000000"/>
              </a:solidFill>
              <a:ea typeface="宋体" panose="02010600030101010101" pitchFamily="2" charset="-122"/>
            </a:endParaRPr>
          </a:p>
        </p:txBody>
      </p:sp>
      <p:sp>
        <p:nvSpPr>
          <p:cNvPr id="2" name="文本框 1"/>
          <p:cNvSpPr txBox="1"/>
          <p:nvPr/>
        </p:nvSpPr>
        <p:spPr>
          <a:xfrm>
            <a:off x="457200" y="895346"/>
            <a:ext cx="1625766" cy="400110"/>
          </a:xfrm>
          <a:prstGeom prst="rect">
            <a:avLst/>
          </a:prstGeom>
          <a:noFill/>
        </p:spPr>
        <p:txBody>
          <a:bodyPr wrap="none" rtlCol="0">
            <a:spAutoFit/>
          </a:bodyPr>
          <a:lstStyle/>
          <a:p>
            <a:r>
              <a:rPr lang="en-US" altLang="zh-CN" sz="2000" b="1" dirty="0" smtClean="0">
                <a:solidFill>
                  <a:srgbClr val="FF0000"/>
                </a:solidFill>
              </a:rPr>
              <a:t>HTTP</a:t>
            </a:r>
            <a:r>
              <a:rPr lang="zh-CN" altLang="en-US" sz="2000" b="1" dirty="0" smtClean="0">
                <a:solidFill>
                  <a:srgbClr val="FF0000"/>
                </a:solidFill>
              </a:rPr>
              <a:t>请求：</a:t>
            </a:r>
            <a:endParaRPr lang="zh-CN" altLang="en-US" sz="2000" b="1" dirty="0">
              <a:solidFill>
                <a:srgbClr val="FF0000"/>
              </a:solidFill>
            </a:endParaRPr>
          </a:p>
        </p:txBody>
      </p:sp>
      <p:sp>
        <p:nvSpPr>
          <p:cNvPr id="7" name="文本框 6"/>
          <p:cNvSpPr txBox="1"/>
          <p:nvPr/>
        </p:nvSpPr>
        <p:spPr>
          <a:xfrm>
            <a:off x="381110" y="3334016"/>
            <a:ext cx="1625766" cy="400110"/>
          </a:xfrm>
          <a:prstGeom prst="rect">
            <a:avLst/>
          </a:prstGeom>
          <a:noFill/>
        </p:spPr>
        <p:txBody>
          <a:bodyPr wrap="none" rtlCol="0">
            <a:spAutoFit/>
          </a:bodyPr>
          <a:lstStyle/>
          <a:p>
            <a:r>
              <a:rPr lang="en-US" altLang="zh-CN" sz="2000" b="1" dirty="0" smtClean="0">
                <a:solidFill>
                  <a:srgbClr val="FF0000"/>
                </a:solidFill>
              </a:rPr>
              <a:t>HTTP</a:t>
            </a:r>
            <a:r>
              <a:rPr lang="zh-CN" altLang="en-US" sz="2000" b="1" dirty="0" smtClean="0">
                <a:solidFill>
                  <a:srgbClr val="FF0000"/>
                </a:solidFill>
              </a:rPr>
              <a:t>响应：</a:t>
            </a:r>
            <a:endParaRPr lang="zh-CN" altLang="en-US" sz="2000" b="1" dirty="0">
              <a:solidFill>
                <a:srgbClr val="FF0000"/>
              </a:solidFill>
            </a:endParaRPr>
          </a:p>
        </p:txBody>
      </p:sp>
      <p:sp>
        <p:nvSpPr>
          <p:cNvPr id="8"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HTTP</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协议</a:t>
            </a:r>
          </a:p>
        </p:txBody>
      </p:sp>
    </p:spTree>
    <p:extLst>
      <p:ext uri="{BB962C8B-B14F-4D97-AF65-F5344CB8AC3E}">
        <p14:creationId xmlns:p14="http://schemas.microsoft.com/office/powerpoint/2010/main" val="21455305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57200" y="1676446"/>
            <a:ext cx="8153294" cy="50290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9pPr>
          </a:lstStyle>
          <a:p>
            <a:pPr algn="just">
              <a:spcBef>
                <a:spcPct val="0"/>
              </a:spcBef>
              <a:buClrTx/>
              <a:buSzTx/>
              <a:buFontTx/>
              <a:buNone/>
            </a:pPr>
            <a:r>
              <a:rPr kumimoji="0" lang="en-US" altLang="zh-CN" sz="1800" b="1" dirty="0">
                <a:solidFill>
                  <a:srgbClr val="000000"/>
                </a:solidFill>
                <a:ea typeface="宋体" panose="02010600030101010101" pitchFamily="2" charset="-122"/>
              </a:rPr>
              <a:t>POST /</a:t>
            </a:r>
            <a:r>
              <a:rPr kumimoji="0" lang="en-US" altLang="zh-CN" sz="1800" b="1" dirty="0" err="1">
                <a:solidFill>
                  <a:srgbClr val="000000"/>
                </a:solidFill>
                <a:ea typeface="宋体" panose="02010600030101010101" pitchFamily="2" charset="-122"/>
              </a:rPr>
              <a:t>InStock</a:t>
            </a:r>
            <a:r>
              <a:rPr kumimoji="0" lang="en-US" altLang="zh-CN" sz="1800" b="1" dirty="0">
                <a:solidFill>
                  <a:srgbClr val="000000"/>
                </a:solidFill>
                <a:ea typeface="宋体" panose="02010600030101010101" pitchFamily="2" charset="-122"/>
              </a:rPr>
              <a:t> HTTP/1.1</a:t>
            </a:r>
          </a:p>
          <a:p>
            <a:pPr algn="just">
              <a:spcBef>
                <a:spcPct val="0"/>
              </a:spcBef>
              <a:buClrTx/>
              <a:buSzTx/>
              <a:buFontTx/>
              <a:buNone/>
            </a:pPr>
            <a:r>
              <a:rPr kumimoji="0" lang="en-US" altLang="zh-CN" sz="1800" b="1" dirty="0">
                <a:solidFill>
                  <a:srgbClr val="000000"/>
                </a:solidFill>
                <a:ea typeface="宋体" panose="02010600030101010101" pitchFamily="2" charset="-122"/>
              </a:rPr>
              <a:t>Host: www.example.org</a:t>
            </a:r>
          </a:p>
          <a:p>
            <a:pPr algn="just">
              <a:spcBef>
                <a:spcPct val="0"/>
              </a:spcBef>
              <a:buClrTx/>
              <a:buSzTx/>
              <a:buFontTx/>
              <a:buNone/>
            </a:pPr>
            <a:r>
              <a:rPr kumimoji="0" lang="en-US" altLang="zh-CN" sz="1800" b="1" dirty="0">
                <a:solidFill>
                  <a:srgbClr val="000000"/>
                </a:solidFill>
                <a:ea typeface="宋体" panose="02010600030101010101" pitchFamily="2" charset="-122"/>
              </a:rPr>
              <a:t>Content-Type: application/</a:t>
            </a:r>
            <a:r>
              <a:rPr kumimoji="0" lang="en-US" altLang="zh-CN" sz="1800" b="1" dirty="0" err="1">
                <a:solidFill>
                  <a:srgbClr val="000000"/>
                </a:solidFill>
                <a:ea typeface="宋体" panose="02010600030101010101" pitchFamily="2" charset="-122"/>
              </a:rPr>
              <a:t>soap+xml</a:t>
            </a:r>
            <a:r>
              <a:rPr kumimoji="0" lang="en-US" altLang="zh-CN" sz="1800" b="1" dirty="0">
                <a:solidFill>
                  <a:srgbClr val="000000"/>
                </a:solidFill>
                <a:ea typeface="宋体" panose="02010600030101010101" pitchFamily="2" charset="-122"/>
              </a:rPr>
              <a:t>; charset=utf-8</a:t>
            </a:r>
          </a:p>
          <a:p>
            <a:pPr algn="just">
              <a:spcBef>
                <a:spcPct val="0"/>
              </a:spcBef>
              <a:buClrTx/>
              <a:buSzTx/>
              <a:buFontTx/>
              <a:buNone/>
            </a:pPr>
            <a:r>
              <a:rPr kumimoji="0" lang="en-US" altLang="zh-CN" sz="1800" b="1" dirty="0">
                <a:solidFill>
                  <a:srgbClr val="000000"/>
                </a:solidFill>
                <a:ea typeface="宋体" panose="02010600030101010101" pitchFamily="2" charset="-122"/>
              </a:rPr>
              <a:t>Content-Length: </a:t>
            </a:r>
            <a:r>
              <a:rPr kumimoji="0" lang="en-US" altLang="zh-CN" sz="1800" b="1" dirty="0" err="1">
                <a:solidFill>
                  <a:srgbClr val="000000"/>
                </a:solidFill>
                <a:ea typeface="宋体" panose="02010600030101010101" pitchFamily="2" charset="-122"/>
              </a:rPr>
              <a:t>nnn</a:t>
            </a:r>
            <a:endParaRPr kumimoji="0" lang="en-US" altLang="zh-CN" sz="1800" b="1" dirty="0">
              <a:solidFill>
                <a:srgbClr val="000000"/>
              </a:solidFill>
              <a:ea typeface="宋体" panose="02010600030101010101" pitchFamily="2" charset="-122"/>
            </a:endParaRPr>
          </a:p>
          <a:p>
            <a:pPr algn="just">
              <a:spcBef>
                <a:spcPct val="0"/>
              </a:spcBef>
              <a:buClrTx/>
              <a:buSzTx/>
              <a:buFontTx/>
              <a:buNone/>
            </a:pP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a:solidFill>
                  <a:srgbClr val="000000"/>
                </a:solidFill>
                <a:ea typeface="宋体" panose="02010600030101010101" pitchFamily="2" charset="-122"/>
              </a:rPr>
              <a:t>&lt;?xml version="1.0"?&gt;</a:t>
            </a:r>
          </a:p>
          <a:p>
            <a:pPr algn="just">
              <a:spcBef>
                <a:spcPct val="0"/>
              </a:spcBef>
              <a:buClrTx/>
              <a:buSzTx/>
              <a:buFontTx/>
              <a:buNone/>
            </a:pPr>
            <a:r>
              <a:rPr kumimoji="0" lang="en-US" altLang="zh-CN" sz="1800" b="1" dirty="0">
                <a:solidFill>
                  <a:srgbClr val="000000"/>
                </a:solidFill>
                <a:ea typeface="宋体" panose="02010600030101010101" pitchFamily="2" charset="-122"/>
              </a:rPr>
              <a:t>&lt;</a:t>
            </a:r>
            <a:r>
              <a:rPr kumimoji="0" lang="en-US" altLang="zh-CN" sz="1800" b="1" dirty="0" err="1">
                <a:solidFill>
                  <a:srgbClr val="000000"/>
                </a:solidFill>
                <a:ea typeface="宋体" panose="02010600030101010101" pitchFamily="2" charset="-122"/>
              </a:rPr>
              <a:t>soap:Envelope</a:t>
            </a: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err="1">
                <a:solidFill>
                  <a:srgbClr val="000000"/>
                </a:solidFill>
                <a:ea typeface="宋体" panose="02010600030101010101" pitchFamily="2" charset="-122"/>
              </a:rPr>
              <a:t>xmlns:soap</a:t>
            </a:r>
            <a:r>
              <a:rPr kumimoji="0" lang="en-US" altLang="zh-CN" sz="1800" b="1" dirty="0">
                <a:solidFill>
                  <a:srgbClr val="000000"/>
                </a:solidFill>
                <a:ea typeface="宋体" panose="02010600030101010101" pitchFamily="2" charset="-122"/>
              </a:rPr>
              <a:t>="http://www.w3.org/2001/12/soap-envelope"</a:t>
            </a:r>
          </a:p>
          <a:p>
            <a:pPr algn="just">
              <a:spcBef>
                <a:spcPct val="0"/>
              </a:spcBef>
              <a:buClrTx/>
              <a:buSzTx/>
              <a:buFontTx/>
              <a:buNone/>
            </a:pPr>
            <a:r>
              <a:rPr kumimoji="0" lang="en-US" altLang="zh-CN" sz="1800" b="1" dirty="0" err="1">
                <a:solidFill>
                  <a:srgbClr val="000000"/>
                </a:solidFill>
                <a:ea typeface="宋体" panose="02010600030101010101" pitchFamily="2" charset="-122"/>
              </a:rPr>
              <a:t>soap:encodingStyle</a:t>
            </a:r>
            <a:r>
              <a:rPr kumimoji="0" lang="en-US" altLang="zh-CN" sz="1800" b="1" dirty="0">
                <a:solidFill>
                  <a:srgbClr val="000000"/>
                </a:solidFill>
                <a:ea typeface="宋体" panose="02010600030101010101" pitchFamily="2" charset="-122"/>
              </a:rPr>
              <a:t>="http://www.w3.org/2001/12/soap-encoding"&gt;</a:t>
            </a:r>
          </a:p>
          <a:p>
            <a:pPr algn="just">
              <a:spcBef>
                <a:spcPct val="0"/>
              </a:spcBef>
              <a:buClrTx/>
              <a:buSzTx/>
              <a:buFontTx/>
              <a:buNone/>
            </a:pP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soap:Body</a:t>
            </a:r>
            <a:r>
              <a:rPr kumimoji="0" lang="en-US" altLang="zh-CN" sz="1800" b="1" dirty="0">
                <a:solidFill>
                  <a:srgbClr val="000000"/>
                </a:solidFill>
                <a:ea typeface="宋体" panose="02010600030101010101" pitchFamily="2" charset="-122"/>
              </a:rPr>
              <a:t> </a:t>
            </a:r>
            <a:r>
              <a:rPr kumimoji="0" lang="en-US" altLang="zh-CN" sz="1800" b="1" dirty="0" err="1">
                <a:solidFill>
                  <a:srgbClr val="000000"/>
                </a:solidFill>
                <a:ea typeface="宋体" panose="02010600030101010101" pitchFamily="2" charset="-122"/>
              </a:rPr>
              <a:t>xmlns:m</a:t>
            </a:r>
            <a:r>
              <a:rPr kumimoji="0" lang="en-US" altLang="zh-CN" sz="1800" b="1" dirty="0">
                <a:solidFill>
                  <a:srgbClr val="000000"/>
                </a:solidFill>
                <a:ea typeface="宋体" panose="02010600030101010101" pitchFamily="2" charset="-122"/>
              </a:rPr>
              <a:t>="http://www.example.org/stock"&gt;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m:GetStockPrice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m:StockName</a:t>
            </a:r>
            <a:r>
              <a:rPr kumimoji="0" lang="en-US" altLang="zh-CN" sz="1800" b="1" dirty="0">
                <a:solidFill>
                  <a:srgbClr val="000000"/>
                </a:solidFill>
                <a:ea typeface="宋体" panose="02010600030101010101" pitchFamily="2" charset="-122"/>
              </a:rPr>
              <a:t>&gt;IBM&lt;/</a:t>
            </a:r>
            <a:r>
              <a:rPr kumimoji="0" lang="en-US" altLang="zh-CN" sz="1800" b="1" dirty="0" err="1">
                <a:solidFill>
                  <a:srgbClr val="000000"/>
                </a:solidFill>
                <a:ea typeface="宋体" panose="02010600030101010101" pitchFamily="2" charset="-122"/>
              </a:rPr>
              <a:t>m:StockName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m:GetStockPrice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soap:Body</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a:t>
            </a:r>
          </a:p>
          <a:p>
            <a:pPr algn="just">
              <a:spcBef>
                <a:spcPct val="0"/>
              </a:spcBef>
              <a:buClrTx/>
              <a:buSzTx/>
              <a:buFontTx/>
              <a:buNone/>
            </a:pPr>
            <a:r>
              <a:rPr kumimoji="0" lang="en-US" altLang="zh-CN" sz="1800" b="1" dirty="0">
                <a:solidFill>
                  <a:srgbClr val="000000"/>
                </a:solidFill>
                <a:ea typeface="宋体" panose="02010600030101010101" pitchFamily="2" charset="-122"/>
              </a:rPr>
              <a:t>&lt;/</a:t>
            </a:r>
            <a:r>
              <a:rPr kumimoji="0" lang="en-US" altLang="zh-CN" sz="1800" b="1" dirty="0" err="1">
                <a:solidFill>
                  <a:srgbClr val="000000"/>
                </a:solidFill>
                <a:ea typeface="宋体" panose="02010600030101010101" pitchFamily="2" charset="-122"/>
              </a:rPr>
              <a:t>soap:Envelope</a:t>
            </a:r>
            <a:r>
              <a:rPr kumimoji="0" lang="en-US" altLang="zh-CN" sz="1800" b="1" dirty="0">
                <a:solidFill>
                  <a:srgbClr val="000000"/>
                </a:solidFill>
                <a:ea typeface="宋体" panose="02010600030101010101" pitchFamily="2" charset="-122"/>
              </a:rPr>
              <a:t>&gt;</a:t>
            </a:r>
            <a:endParaRPr kumimoji="0" lang="zh-CN" altLang="en-US" sz="1800" b="1" dirty="0">
              <a:solidFill>
                <a:srgbClr val="000000"/>
              </a:solidFill>
              <a:ea typeface="宋体" panose="02010600030101010101" pitchFamily="2" charset="-122"/>
            </a:endParaRPr>
          </a:p>
        </p:txBody>
      </p:sp>
      <p:sp>
        <p:nvSpPr>
          <p:cNvPr id="2" name="文本框 1"/>
          <p:cNvSpPr txBox="1"/>
          <p:nvPr/>
        </p:nvSpPr>
        <p:spPr>
          <a:xfrm>
            <a:off x="457200" y="1276336"/>
            <a:ext cx="1752596" cy="400110"/>
          </a:xfrm>
          <a:prstGeom prst="rect">
            <a:avLst/>
          </a:prstGeom>
          <a:noFill/>
        </p:spPr>
        <p:txBody>
          <a:bodyPr wrap="none" rtlCol="0">
            <a:spAutoFit/>
          </a:bodyPr>
          <a:lstStyle/>
          <a:p>
            <a:r>
              <a:rPr lang="en-US" altLang="zh-CN" sz="2000" b="1" dirty="0">
                <a:solidFill>
                  <a:srgbClr val="FF0000"/>
                </a:solidFill>
              </a:rPr>
              <a:t>SOAP </a:t>
            </a:r>
            <a:r>
              <a:rPr lang="zh-CN" altLang="en-US" sz="2000" b="1" dirty="0">
                <a:solidFill>
                  <a:srgbClr val="FF0000"/>
                </a:solidFill>
              </a:rPr>
              <a:t>请求：</a:t>
            </a:r>
          </a:p>
        </p:txBody>
      </p:sp>
      <p:sp>
        <p:nvSpPr>
          <p:cNvPr id="8"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SOAP</a:t>
            </a:r>
            <a:r>
              <a:rPr lang="zh-CN" altLang="en-US" sz="2500" b="1"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示例</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文本框 2"/>
          <p:cNvSpPr txBox="1"/>
          <p:nvPr/>
        </p:nvSpPr>
        <p:spPr>
          <a:xfrm>
            <a:off x="442550" y="838268"/>
            <a:ext cx="6887463" cy="369332"/>
          </a:xfrm>
          <a:prstGeom prst="rect">
            <a:avLst/>
          </a:prstGeom>
          <a:noFill/>
        </p:spPr>
        <p:txBody>
          <a:bodyPr wrap="none" rtlCol="0">
            <a:spAutoFit/>
          </a:bodyPr>
          <a:lstStyle/>
          <a:p>
            <a:r>
              <a:rPr lang="zh-CN" altLang="en-US" dirty="0" smtClean="0">
                <a:solidFill>
                  <a:srgbClr val="0066FF"/>
                </a:solidFill>
                <a:latin typeface="微软雅黑" panose="020B0503020204020204" pitchFamily="34" charset="-122"/>
                <a:ea typeface="微软雅黑" panose="020B0503020204020204" pitchFamily="34" charset="-122"/>
              </a:rPr>
              <a:t>假定一个获取股票价格的</a:t>
            </a:r>
            <a:r>
              <a:rPr lang="en-US" altLang="zh-CN" dirty="0" smtClean="0">
                <a:solidFill>
                  <a:srgbClr val="0066FF"/>
                </a:solidFill>
                <a:latin typeface="微软雅黑" panose="020B0503020204020204" pitchFamily="34" charset="-122"/>
                <a:ea typeface="微软雅黑" panose="020B0503020204020204" pitchFamily="34" charset="-122"/>
              </a:rPr>
              <a:t>Web</a:t>
            </a:r>
            <a:r>
              <a:rPr lang="zh-CN" altLang="en-US" dirty="0" smtClean="0">
                <a:solidFill>
                  <a:srgbClr val="0066FF"/>
                </a:solidFill>
                <a:latin typeface="微软雅黑" panose="020B0503020204020204" pitchFamily="34" charset="-122"/>
                <a:ea typeface="微软雅黑" panose="020B0503020204020204" pitchFamily="34" charset="-122"/>
              </a:rPr>
              <a:t>服务，输入股票名字，返回股票价格</a:t>
            </a:r>
            <a:endParaRPr lang="zh-CN" altLang="en-US" dirty="0">
              <a:solidFill>
                <a:srgbClr val="00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33820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57200" y="1676446"/>
            <a:ext cx="8153294" cy="50290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
              <a:defRPr kumimoji="1" sz="32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imes New Roman" panose="02020603050405020304" pitchFamily="18" charset="0"/>
                <a:ea typeface="华文新魏" panose="02010800040101010101" pitchFamily="2" charset="-122"/>
              </a:defRPr>
            </a:lvl9pPr>
          </a:lstStyle>
          <a:p>
            <a:pPr algn="just">
              <a:spcBef>
                <a:spcPct val="0"/>
              </a:spcBef>
              <a:buClrTx/>
              <a:buSzTx/>
              <a:buFontTx/>
              <a:buNone/>
            </a:pPr>
            <a:r>
              <a:rPr kumimoji="0" lang="en-US" altLang="zh-CN" sz="1800" b="1" dirty="0">
                <a:solidFill>
                  <a:srgbClr val="000000"/>
                </a:solidFill>
                <a:ea typeface="宋体" panose="02010600030101010101" pitchFamily="2" charset="-122"/>
              </a:rPr>
              <a:t>HTTP/1.1 200 OK</a:t>
            </a:r>
          </a:p>
          <a:p>
            <a:pPr algn="just">
              <a:spcBef>
                <a:spcPct val="0"/>
              </a:spcBef>
              <a:buClrTx/>
              <a:buSzTx/>
              <a:buFontTx/>
              <a:buNone/>
            </a:pPr>
            <a:r>
              <a:rPr kumimoji="0" lang="en-US" altLang="zh-CN" sz="1800" b="1" dirty="0">
                <a:solidFill>
                  <a:srgbClr val="000000"/>
                </a:solidFill>
                <a:ea typeface="宋体" panose="02010600030101010101" pitchFamily="2" charset="-122"/>
              </a:rPr>
              <a:t>Content-Type: application/</a:t>
            </a:r>
            <a:r>
              <a:rPr kumimoji="0" lang="en-US" altLang="zh-CN" sz="1800" b="1" dirty="0" err="1">
                <a:solidFill>
                  <a:srgbClr val="000000"/>
                </a:solidFill>
                <a:ea typeface="宋体" panose="02010600030101010101" pitchFamily="2" charset="-122"/>
              </a:rPr>
              <a:t>soap+xml</a:t>
            </a:r>
            <a:r>
              <a:rPr kumimoji="0" lang="en-US" altLang="zh-CN" sz="1800" b="1" dirty="0">
                <a:solidFill>
                  <a:srgbClr val="000000"/>
                </a:solidFill>
                <a:ea typeface="宋体" panose="02010600030101010101" pitchFamily="2" charset="-122"/>
              </a:rPr>
              <a:t>; charset=utf-8</a:t>
            </a:r>
          </a:p>
          <a:p>
            <a:pPr algn="just">
              <a:spcBef>
                <a:spcPct val="0"/>
              </a:spcBef>
              <a:buClrTx/>
              <a:buSzTx/>
              <a:buFontTx/>
              <a:buNone/>
            </a:pPr>
            <a:r>
              <a:rPr kumimoji="0" lang="en-US" altLang="zh-CN" sz="1800" b="1" dirty="0">
                <a:solidFill>
                  <a:srgbClr val="000000"/>
                </a:solidFill>
                <a:ea typeface="宋体" panose="02010600030101010101" pitchFamily="2" charset="-122"/>
              </a:rPr>
              <a:t>Content-Length: </a:t>
            </a:r>
            <a:r>
              <a:rPr kumimoji="0" lang="en-US" altLang="zh-CN" sz="1800" b="1" dirty="0" err="1">
                <a:solidFill>
                  <a:srgbClr val="000000"/>
                </a:solidFill>
                <a:ea typeface="宋体" panose="02010600030101010101" pitchFamily="2" charset="-122"/>
              </a:rPr>
              <a:t>nnn</a:t>
            </a:r>
            <a:endParaRPr kumimoji="0" lang="en-US" altLang="zh-CN" sz="1800" b="1" dirty="0">
              <a:solidFill>
                <a:srgbClr val="000000"/>
              </a:solidFill>
              <a:ea typeface="宋体" panose="02010600030101010101" pitchFamily="2" charset="-122"/>
            </a:endParaRPr>
          </a:p>
          <a:p>
            <a:pPr algn="just">
              <a:spcBef>
                <a:spcPct val="0"/>
              </a:spcBef>
              <a:buClrTx/>
              <a:buSzTx/>
              <a:buFontTx/>
              <a:buNone/>
            </a:pP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a:solidFill>
                  <a:srgbClr val="000000"/>
                </a:solidFill>
                <a:ea typeface="宋体" panose="02010600030101010101" pitchFamily="2" charset="-122"/>
              </a:rPr>
              <a:t>&lt;?xml version="1.0"?&gt;</a:t>
            </a:r>
          </a:p>
          <a:p>
            <a:pPr algn="just">
              <a:spcBef>
                <a:spcPct val="0"/>
              </a:spcBef>
              <a:buClrTx/>
              <a:buSzTx/>
              <a:buFontTx/>
              <a:buNone/>
            </a:pPr>
            <a:r>
              <a:rPr kumimoji="0" lang="en-US" altLang="zh-CN" sz="1800" b="1" dirty="0">
                <a:solidFill>
                  <a:srgbClr val="000000"/>
                </a:solidFill>
                <a:ea typeface="宋体" panose="02010600030101010101" pitchFamily="2" charset="-122"/>
              </a:rPr>
              <a:t>&lt;</a:t>
            </a:r>
            <a:r>
              <a:rPr kumimoji="0" lang="en-US" altLang="zh-CN" sz="1800" b="1" dirty="0" err="1">
                <a:solidFill>
                  <a:srgbClr val="000000"/>
                </a:solidFill>
                <a:ea typeface="宋体" panose="02010600030101010101" pitchFamily="2" charset="-122"/>
              </a:rPr>
              <a:t>soap:Envelope</a:t>
            </a: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err="1">
                <a:solidFill>
                  <a:srgbClr val="000000"/>
                </a:solidFill>
                <a:ea typeface="宋体" panose="02010600030101010101" pitchFamily="2" charset="-122"/>
              </a:rPr>
              <a:t>xmlns:soap</a:t>
            </a:r>
            <a:r>
              <a:rPr kumimoji="0" lang="en-US" altLang="zh-CN" sz="1800" b="1" dirty="0">
                <a:solidFill>
                  <a:srgbClr val="000000"/>
                </a:solidFill>
                <a:ea typeface="宋体" panose="02010600030101010101" pitchFamily="2" charset="-122"/>
              </a:rPr>
              <a:t>="http://www.w3.org/2001/12/soap-envelope"</a:t>
            </a:r>
          </a:p>
          <a:p>
            <a:pPr algn="just">
              <a:spcBef>
                <a:spcPct val="0"/>
              </a:spcBef>
              <a:buClrTx/>
              <a:buSzTx/>
              <a:buFontTx/>
              <a:buNone/>
            </a:pPr>
            <a:r>
              <a:rPr kumimoji="0" lang="en-US" altLang="zh-CN" sz="1800" b="1" dirty="0" err="1">
                <a:solidFill>
                  <a:srgbClr val="000000"/>
                </a:solidFill>
                <a:ea typeface="宋体" panose="02010600030101010101" pitchFamily="2" charset="-122"/>
              </a:rPr>
              <a:t>soap:encodingStyle</a:t>
            </a:r>
            <a:r>
              <a:rPr kumimoji="0" lang="en-US" altLang="zh-CN" sz="1800" b="1" dirty="0">
                <a:solidFill>
                  <a:srgbClr val="000000"/>
                </a:solidFill>
                <a:ea typeface="宋体" panose="02010600030101010101" pitchFamily="2" charset="-122"/>
              </a:rPr>
              <a:t>="http://www.w3.org/2001/12/soap-encoding"&gt;</a:t>
            </a:r>
          </a:p>
          <a:p>
            <a:pPr algn="just">
              <a:spcBef>
                <a:spcPct val="0"/>
              </a:spcBef>
              <a:buClrTx/>
              <a:buSzTx/>
              <a:buFontTx/>
              <a:buNone/>
            </a:pPr>
            <a:endParaRPr kumimoji="0" lang="en-US" altLang="zh-CN" sz="1800" b="1" dirty="0">
              <a:solidFill>
                <a:srgbClr val="000000"/>
              </a:solidFill>
              <a:ea typeface="宋体" panose="02010600030101010101" pitchFamily="2" charset="-122"/>
            </a:endParaRP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soap:Body</a:t>
            </a:r>
            <a:r>
              <a:rPr kumimoji="0" lang="en-US" altLang="zh-CN" sz="1800" b="1" dirty="0">
                <a:solidFill>
                  <a:srgbClr val="000000"/>
                </a:solidFill>
                <a:ea typeface="宋体" panose="02010600030101010101" pitchFamily="2" charset="-122"/>
              </a:rPr>
              <a:t> </a:t>
            </a:r>
            <a:r>
              <a:rPr kumimoji="0" lang="en-US" altLang="zh-CN" sz="1800" b="1" dirty="0" err="1">
                <a:solidFill>
                  <a:srgbClr val="000000"/>
                </a:solidFill>
                <a:ea typeface="宋体" panose="02010600030101010101" pitchFamily="2" charset="-122"/>
              </a:rPr>
              <a:t>xmlns:m</a:t>
            </a:r>
            <a:r>
              <a:rPr kumimoji="0" lang="en-US" altLang="zh-CN" sz="1800" b="1" dirty="0">
                <a:solidFill>
                  <a:srgbClr val="000000"/>
                </a:solidFill>
                <a:ea typeface="宋体" panose="02010600030101010101" pitchFamily="2" charset="-122"/>
              </a:rPr>
              <a:t>="http://www.example.org/stock"&gt;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m:GetStockPriceResponse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m:Price</a:t>
            </a:r>
            <a:r>
              <a:rPr kumimoji="0" lang="en-US" altLang="zh-CN" sz="1800" b="1" dirty="0">
                <a:solidFill>
                  <a:srgbClr val="000000"/>
                </a:solidFill>
                <a:ea typeface="宋体" panose="02010600030101010101" pitchFamily="2" charset="-122"/>
              </a:rPr>
              <a:t>&gt;34.5&lt;/</a:t>
            </a:r>
            <a:r>
              <a:rPr kumimoji="0" lang="en-US" altLang="zh-CN" sz="1800" b="1" dirty="0" err="1">
                <a:solidFill>
                  <a:srgbClr val="000000"/>
                </a:solidFill>
                <a:ea typeface="宋体" panose="02010600030101010101" pitchFamily="2" charset="-122"/>
              </a:rPr>
              <a:t>m:Price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m:GetStockPriceResponse</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&lt;/</a:t>
            </a:r>
            <a:r>
              <a:rPr kumimoji="0" lang="en-US" altLang="zh-CN" sz="1800" b="1" dirty="0" err="1">
                <a:solidFill>
                  <a:srgbClr val="000000"/>
                </a:solidFill>
                <a:ea typeface="宋体" panose="02010600030101010101" pitchFamily="2" charset="-122"/>
              </a:rPr>
              <a:t>soap:Body</a:t>
            </a:r>
            <a:r>
              <a:rPr kumimoji="0" lang="en-US" altLang="zh-CN" sz="1800" b="1" dirty="0">
                <a:solidFill>
                  <a:srgbClr val="000000"/>
                </a:solidFill>
                <a:ea typeface="宋体" panose="02010600030101010101" pitchFamily="2" charset="-122"/>
              </a:rPr>
              <a:t>&gt;</a:t>
            </a:r>
          </a:p>
          <a:p>
            <a:pPr algn="just">
              <a:spcBef>
                <a:spcPct val="0"/>
              </a:spcBef>
              <a:buClrTx/>
              <a:buSzTx/>
              <a:buFontTx/>
              <a:buNone/>
            </a:pPr>
            <a:r>
              <a:rPr kumimoji="0" lang="en-US" altLang="zh-CN" sz="1800" b="1" dirty="0">
                <a:solidFill>
                  <a:srgbClr val="000000"/>
                </a:solidFill>
                <a:ea typeface="宋体" panose="02010600030101010101" pitchFamily="2" charset="-122"/>
              </a:rPr>
              <a:t>  </a:t>
            </a:r>
          </a:p>
          <a:p>
            <a:pPr algn="just">
              <a:spcBef>
                <a:spcPct val="0"/>
              </a:spcBef>
              <a:buClrTx/>
              <a:buSzTx/>
              <a:buFontTx/>
              <a:buNone/>
            </a:pPr>
            <a:r>
              <a:rPr kumimoji="0" lang="en-US" altLang="zh-CN" sz="1800" b="1" dirty="0">
                <a:solidFill>
                  <a:srgbClr val="000000"/>
                </a:solidFill>
                <a:ea typeface="宋体" panose="02010600030101010101" pitchFamily="2" charset="-122"/>
              </a:rPr>
              <a:t>&lt;/</a:t>
            </a:r>
            <a:r>
              <a:rPr kumimoji="0" lang="en-US" altLang="zh-CN" sz="1800" b="1" dirty="0" err="1">
                <a:solidFill>
                  <a:srgbClr val="000000"/>
                </a:solidFill>
                <a:ea typeface="宋体" panose="02010600030101010101" pitchFamily="2" charset="-122"/>
              </a:rPr>
              <a:t>soap:Envelope</a:t>
            </a:r>
            <a:r>
              <a:rPr kumimoji="0" lang="en-US" altLang="zh-CN" sz="1800" b="1" dirty="0">
                <a:solidFill>
                  <a:srgbClr val="000000"/>
                </a:solidFill>
                <a:ea typeface="宋体" panose="02010600030101010101" pitchFamily="2" charset="-122"/>
              </a:rPr>
              <a:t>&gt;</a:t>
            </a:r>
            <a:endParaRPr kumimoji="0" lang="zh-CN" altLang="en-US" sz="1800" b="1" dirty="0">
              <a:solidFill>
                <a:srgbClr val="000000"/>
              </a:solidFill>
              <a:ea typeface="宋体" panose="02010600030101010101" pitchFamily="2" charset="-122"/>
            </a:endParaRPr>
          </a:p>
        </p:txBody>
      </p:sp>
      <p:sp>
        <p:nvSpPr>
          <p:cNvPr id="2" name="文本框 1"/>
          <p:cNvSpPr txBox="1"/>
          <p:nvPr/>
        </p:nvSpPr>
        <p:spPr>
          <a:xfrm>
            <a:off x="457200" y="1276336"/>
            <a:ext cx="1752596" cy="400110"/>
          </a:xfrm>
          <a:prstGeom prst="rect">
            <a:avLst/>
          </a:prstGeom>
          <a:noFill/>
        </p:spPr>
        <p:txBody>
          <a:bodyPr wrap="none" rtlCol="0">
            <a:spAutoFit/>
          </a:bodyPr>
          <a:lstStyle/>
          <a:p>
            <a:r>
              <a:rPr lang="en-US" altLang="zh-CN" sz="2000" b="1" dirty="0">
                <a:solidFill>
                  <a:srgbClr val="FF0000"/>
                </a:solidFill>
              </a:rPr>
              <a:t>SOAP </a:t>
            </a:r>
            <a:r>
              <a:rPr lang="zh-CN" altLang="en-US" sz="2000" b="1" dirty="0" smtClean="0">
                <a:solidFill>
                  <a:srgbClr val="FF0000"/>
                </a:solidFill>
              </a:rPr>
              <a:t>响应：</a:t>
            </a:r>
            <a:endParaRPr lang="zh-CN" altLang="en-US" sz="2000" b="1" dirty="0">
              <a:solidFill>
                <a:srgbClr val="FF0000"/>
              </a:solidFill>
            </a:endParaRPr>
          </a:p>
        </p:txBody>
      </p:sp>
      <p:sp>
        <p:nvSpPr>
          <p:cNvPr id="8" name="Rectangle 2"/>
          <p:cNvSpPr txBox="1">
            <a:spLocks noChangeArrowheads="1"/>
          </p:cNvSpPr>
          <p:nvPr/>
        </p:nvSpPr>
        <p:spPr>
          <a:xfrm>
            <a:off x="4800594" y="152400"/>
            <a:ext cx="4191006"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SOAP</a:t>
            </a:r>
            <a:r>
              <a:rPr lang="zh-CN" altLang="en-US" sz="2500" b="1"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示例</a:t>
            </a:r>
            <a:endPar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文本框 2"/>
          <p:cNvSpPr txBox="1"/>
          <p:nvPr/>
        </p:nvSpPr>
        <p:spPr>
          <a:xfrm>
            <a:off x="442550" y="838268"/>
            <a:ext cx="6887463" cy="369332"/>
          </a:xfrm>
          <a:prstGeom prst="rect">
            <a:avLst/>
          </a:prstGeom>
          <a:noFill/>
        </p:spPr>
        <p:txBody>
          <a:bodyPr wrap="none" rtlCol="0">
            <a:spAutoFit/>
          </a:bodyPr>
          <a:lstStyle/>
          <a:p>
            <a:r>
              <a:rPr lang="zh-CN" altLang="en-US" dirty="0" smtClean="0">
                <a:solidFill>
                  <a:srgbClr val="0066FF"/>
                </a:solidFill>
                <a:latin typeface="微软雅黑" panose="020B0503020204020204" pitchFamily="34" charset="-122"/>
                <a:ea typeface="微软雅黑" panose="020B0503020204020204" pitchFamily="34" charset="-122"/>
              </a:rPr>
              <a:t>假定一个获取股票价格的</a:t>
            </a:r>
            <a:r>
              <a:rPr lang="en-US" altLang="zh-CN" dirty="0" smtClean="0">
                <a:solidFill>
                  <a:srgbClr val="0066FF"/>
                </a:solidFill>
                <a:latin typeface="微软雅黑" panose="020B0503020204020204" pitchFamily="34" charset="-122"/>
                <a:ea typeface="微软雅黑" panose="020B0503020204020204" pitchFamily="34" charset="-122"/>
              </a:rPr>
              <a:t>Web</a:t>
            </a:r>
            <a:r>
              <a:rPr lang="zh-CN" altLang="en-US" dirty="0" smtClean="0">
                <a:solidFill>
                  <a:srgbClr val="0066FF"/>
                </a:solidFill>
                <a:latin typeface="微软雅黑" panose="020B0503020204020204" pitchFamily="34" charset="-122"/>
                <a:ea typeface="微软雅黑" panose="020B0503020204020204" pitchFamily="34" charset="-122"/>
              </a:rPr>
              <a:t>服务，输入股票名字，返回股票价格</a:t>
            </a:r>
            <a:endParaRPr lang="zh-CN" altLang="en-US" dirty="0">
              <a:solidFill>
                <a:srgbClr val="00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82904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267208" y="152400"/>
            <a:ext cx="4724392"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实现与调用</a:t>
            </a:r>
            <a:r>
              <a:rPr lang="en-US" altLang="zh-CN"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Web Service</a:t>
            </a: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的流程</a:t>
            </a:r>
          </a:p>
        </p:txBody>
      </p:sp>
      <p:sp>
        <p:nvSpPr>
          <p:cNvPr id="2" name="内容占位符 1"/>
          <p:cNvSpPr>
            <a:spLocks noGrp="1"/>
          </p:cNvSpPr>
          <p:nvPr>
            <p:ph idx="1"/>
          </p:nvPr>
        </p:nvSpPr>
        <p:spPr>
          <a:xfrm>
            <a:off x="195312" y="838268"/>
            <a:ext cx="8762770" cy="5257662"/>
          </a:xfrm>
        </p:spPr>
        <p:txBody>
          <a:bodyPr/>
          <a:lstStyle/>
          <a:p>
            <a:pPr>
              <a:spcAft>
                <a:spcPts val="600"/>
              </a:spcAft>
              <a:buClr>
                <a:srgbClr val="FF0000"/>
              </a:buClr>
            </a:pPr>
            <a:r>
              <a:rPr lang="zh-CN" altLang="en-US" sz="2400" dirty="0" smtClean="0">
                <a:solidFill>
                  <a:srgbClr val="FF0000"/>
                </a:solidFill>
                <a:latin typeface="微软雅黑" panose="020B0503020204020204" pitchFamily="34" charset="-122"/>
                <a:ea typeface="微软雅黑" panose="020B0503020204020204" pitchFamily="34" charset="-122"/>
              </a:rPr>
              <a:t>实现</a:t>
            </a:r>
            <a:r>
              <a:rPr lang="en-US" altLang="zh-CN" sz="2400" dirty="0" smtClean="0">
                <a:solidFill>
                  <a:srgbClr val="FF0000"/>
                </a:solidFill>
                <a:latin typeface="微软雅黑" panose="020B0503020204020204" pitchFamily="34" charset="-122"/>
                <a:ea typeface="微软雅黑" panose="020B0503020204020204" pitchFamily="34" charset="-122"/>
              </a:rPr>
              <a:t>Web Service</a:t>
            </a:r>
            <a:r>
              <a:rPr lang="zh-CN" altLang="en-US" sz="2400" dirty="0" smtClean="0">
                <a:solidFill>
                  <a:srgbClr val="FF0000"/>
                </a:solidFill>
                <a:latin typeface="微软雅黑" panose="020B0503020204020204" pitchFamily="34" charset="-122"/>
                <a:ea typeface="微软雅黑" panose="020B0503020204020204" pitchFamily="34" charset="-122"/>
              </a:rPr>
              <a:t>服务端的一般流程：</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用常用高级编程语言（例如</a:t>
            </a:r>
            <a:r>
              <a:rPr lang="en-US" altLang="zh-CN" sz="2400" dirty="0" smtClean="0">
                <a:latin typeface="微软雅黑" panose="020B0503020204020204" pitchFamily="34" charset="-122"/>
                <a:ea typeface="微软雅黑" panose="020B0503020204020204" pitchFamily="34" charset="-122"/>
              </a:rPr>
              <a:t>Java</a:t>
            </a:r>
            <a:r>
              <a:rPr lang="zh-CN" altLang="en-US" sz="2400" dirty="0" smtClean="0">
                <a:latin typeface="微软雅黑" panose="020B0503020204020204" pitchFamily="34" charset="-122"/>
                <a:ea typeface="微软雅黑" panose="020B0503020204020204" pitchFamily="34" charset="-122"/>
              </a:rPr>
              <a:t>）定义</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服务接口</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根据</a:t>
            </a:r>
            <a:r>
              <a:rPr lang="en-US" altLang="zh-CN" sz="2400" dirty="0" smtClean="0">
                <a:latin typeface="微软雅黑" panose="020B0503020204020204" pitchFamily="34" charset="-122"/>
                <a:ea typeface="微软雅黑" panose="020B0503020204020204" pitchFamily="34" charset="-122"/>
              </a:rPr>
              <a:t>Java</a:t>
            </a:r>
            <a:r>
              <a:rPr lang="zh-CN" altLang="en-US" sz="2400" dirty="0" smtClean="0">
                <a:latin typeface="微软雅黑" panose="020B0503020204020204" pitchFamily="34" charset="-122"/>
                <a:ea typeface="微软雅黑" panose="020B0503020204020204" pitchFamily="34" charset="-122"/>
              </a:rPr>
              <a:t>定义的</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服务接口生成</a:t>
            </a:r>
            <a:r>
              <a:rPr lang="en-US" altLang="zh-CN" sz="2400" dirty="0" smtClean="0">
                <a:latin typeface="微软雅黑" panose="020B0503020204020204" pitchFamily="34" charset="-122"/>
                <a:ea typeface="微软雅黑" panose="020B0503020204020204" pitchFamily="34" charset="-122"/>
              </a:rPr>
              <a:t>WSDL</a:t>
            </a:r>
            <a:r>
              <a:rPr lang="zh-CN" altLang="en-US" sz="2400" dirty="0" smtClean="0">
                <a:latin typeface="微软雅黑" panose="020B0503020204020204" pitchFamily="34" charset="-122"/>
                <a:ea typeface="微软雅黑" panose="020B0503020204020204" pitchFamily="34" charset="-122"/>
              </a:rPr>
              <a:t>（中间件自动做）</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定义</a:t>
            </a:r>
            <a:r>
              <a:rPr lang="zh-CN" altLang="en-US" sz="2400" dirty="0" smtClean="0">
                <a:latin typeface="微软雅黑" panose="020B0503020204020204" pitchFamily="34" charset="-122"/>
                <a:ea typeface="微软雅黑" panose="020B0503020204020204" pitchFamily="34" charset="-122"/>
              </a:rPr>
              <a:t>实现接口的</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服务实现类</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4. </a:t>
            </a:r>
            <a:r>
              <a:rPr lang="zh-CN" altLang="en-US" sz="2400" dirty="0" smtClean="0">
                <a:latin typeface="微软雅黑" panose="020B0503020204020204" pitchFamily="34" charset="-122"/>
                <a:ea typeface="微软雅黑" panose="020B0503020204020204" pitchFamily="34" charset="-122"/>
              </a:rPr>
              <a:t>将</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服务实现类绑定到</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服务器</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5. </a:t>
            </a:r>
            <a:r>
              <a:rPr lang="zh-CN" altLang="en-US" sz="2400" dirty="0" smtClean="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服务注册的</a:t>
            </a:r>
            <a:r>
              <a:rPr lang="en-US" altLang="zh-CN" sz="2400" dirty="0" smtClean="0">
                <a:latin typeface="微软雅黑" panose="020B0503020204020204" pitchFamily="34" charset="-122"/>
                <a:ea typeface="微软雅黑" panose="020B0503020204020204" pitchFamily="34" charset="-122"/>
              </a:rPr>
              <a:t>UDDI</a:t>
            </a:r>
            <a:r>
              <a:rPr lang="zh-CN" altLang="en-US" sz="2400" dirty="0" smtClean="0">
                <a:latin typeface="微软雅黑" panose="020B0503020204020204" pitchFamily="34" charset="-122"/>
                <a:ea typeface="微软雅黑" panose="020B0503020204020204" pitchFamily="34" charset="-122"/>
              </a:rPr>
              <a:t>中心</a:t>
            </a:r>
            <a:endParaRPr lang="en-US" altLang="zh-CN" sz="24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400" dirty="0">
                <a:solidFill>
                  <a:srgbClr val="FF0000"/>
                </a:solidFill>
                <a:latin typeface="微软雅黑" panose="020B0503020204020204" pitchFamily="34" charset="-122"/>
                <a:ea typeface="微软雅黑" panose="020B0503020204020204" pitchFamily="34" charset="-122"/>
              </a:rPr>
              <a:t>实现</a:t>
            </a:r>
            <a:r>
              <a:rPr lang="en-US" altLang="zh-CN" sz="2400" dirty="0">
                <a:solidFill>
                  <a:srgbClr val="FF0000"/>
                </a:solidFill>
                <a:latin typeface="微软雅黑" panose="020B0503020204020204" pitchFamily="34" charset="-122"/>
                <a:ea typeface="微软雅黑" panose="020B0503020204020204" pitchFamily="34" charset="-122"/>
              </a:rPr>
              <a:t>Web </a:t>
            </a:r>
            <a:r>
              <a:rPr lang="en-US" altLang="zh-CN" sz="2400" dirty="0" smtClean="0">
                <a:solidFill>
                  <a:srgbClr val="FF0000"/>
                </a:solidFill>
                <a:latin typeface="微软雅黑" panose="020B0503020204020204" pitchFamily="34" charset="-122"/>
                <a:ea typeface="微软雅黑" panose="020B0503020204020204" pitchFamily="34" charset="-122"/>
              </a:rPr>
              <a:t>Service</a:t>
            </a:r>
            <a:r>
              <a:rPr lang="zh-CN" altLang="en-US" sz="2400" dirty="0" smtClean="0">
                <a:solidFill>
                  <a:srgbClr val="FF0000"/>
                </a:solidFill>
                <a:latin typeface="微软雅黑" panose="020B0503020204020204" pitchFamily="34" charset="-122"/>
                <a:ea typeface="微软雅黑" panose="020B0503020204020204" pitchFamily="34" charset="-122"/>
              </a:rPr>
              <a:t>客户端的</a:t>
            </a:r>
            <a:r>
              <a:rPr lang="zh-CN" altLang="en-US" sz="2400" dirty="0">
                <a:solidFill>
                  <a:srgbClr val="FF0000"/>
                </a:solidFill>
                <a:latin typeface="微软雅黑" panose="020B0503020204020204" pitchFamily="34" charset="-122"/>
                <a:ea typeface="微软雅黑" panose="020B0503020204020204" pitchFamily="34" charset="-122"/>
              </a:rPr>
              <a:t>一般流程：</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UDDI</a:t>
            </a:r>
            <a:r>
              <a:rPr lang="zh-CN" altLang="en-US" sz="2400" dirty="0" smtClean="0">
                <a:latin typeface="微软雅黑" panose="020B0503020204020204" pitchFamily="34" charset="-122"/>
                <a:ea typeface="微软雅黑" panose="020B0503020204020204" pitchFamily="34" charset="-122"/>
              </a:rPr>
              <a:t>中心查找的目标</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服务的接口定义（</a:t>
            </a:r>
            <a:r>
              <a:rPr lang="en-US" altLang="zh-CN" sz="2400" dirty="0" smtClean="0">
                <a:latin typeface="微软雅黑" panose="020B0503020204020204" pitchFamily="34" charset="-122"/>
                <a:ea typeface="微软雅黑" panose="020B0503020204020204" pitchFamily="34" charset="-122"/>
              </a:rPr>
              <a:t>WSDL</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根据</a:t>
            </a:r>
            <a:r>
              <a:rPr lang="en-US" altLang="zh-CN" sz="2400" dirty="0" smtClean="0">
                <a:latin typeface="微软雅黑" panose="020B0503020204020204" pitchFamily="34" charset="-122"/>
                <a:ea typeface="微软雅黑" panose="020B0503020204020204" pitchFamily="34" charset="-122"/>
              </a:rPr>
              <a:t>WSDL</a:t>
            </a:r>
            <a:r>
              <a:rPr lang="zh-CN" altLang="en-US" sz="2400" dirty="0" smtClean="0">
                <a:latin typeface="微软雅黑" panose="020B0503020204020204" pitchFamily="34" charset="-122"/>
                <a:ea typeface="微软雅黑" panose="020B0503020204020204" pitchFamily="34" charset="-122"/>
              </a:rPr>
              <a:t>生成</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服务代理类</a:t>
            </a:r>
            <a:r>
              <a:rPr lang="en-US" altLang="zh-CN" sz="2400" dirty="0" smtClean="0">
                <a:latin typeface="微软雅黑" panose="020B0503020204020204" pitchFamily="34" charset="-122"/>
                <a:ea typeface="微软雅黑" panose="020B0503020204020204" pitchFamily="34" charset="-122"/>
              </a:rPr>
              <a:t>(WSDL to Java)</a:t>
            </a:r>
          </a:p>
          <a:p>
            <a:pPr marL="0" indent="0">
              <a:spcAft>
                <a:spcPts val="600"/>
              </a:spcAft>
              <a:buClr>
                <a:srgbClr val="FF0000"/>
              </a:buClr>
              <a:buNone/>
            </a:pPr>
            <a:r>
              <a:rPr lang="en-US" altLang="zh-CN" sz="2400" dirty="0" smtClean="0">
                <a:latin typeface="微软雅黑" panose="020B0503020204020204" pitchFamily="34" charset="-122"/>
                <a:ea typeface="微软雅黑" panose="020B0503020204020204" pitchFamily="34" charset="-122"/>
              </a:rPr>
              <a:t>3. </a:t>
            </a:r>
            <a:r>
              <a:rPr lang="zh-CN" altLang="en-US" sz="2400" dirty="0" smtClean="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服务代理</a:t>
            </a:r>
            <a:r>
              <a:rPr lang="zh-CN" altLang="en-US" sz="2400" dirty="0" smtClean="0">
                <a:latin typeface="微软雅黑" panose="020B0503020204020204" pitchFamily="34" charset="-122"/>
                <a:ea typeface="微软雅黑" panose="020B0503020204020204" pitchFamily="34" charset="-122"/>
              </a:rPr>
              <a:t>类调用</a:t>
            </a:r>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服务接口中定义的具体方法</a:t>
            </a:r>
            <a:endParaRPr lang="en-US" altLang="zh-CN" sz="24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728732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5257800" y="152400"/>
            <a:ext cx="3733800" cy="381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zh-CN" altLang="en-US" sz="2500" b="1" dirty="0" smtClean="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第四次作业！</a:t>
            </a:r>
          </a:p>
        </p:txBody>
      </p:sp>
      <p:sp>
        <p:nvSpPr>
          <p:cNvPr id="2" name="内容占位符 1"/>
          <p:cNvSpPr>
            <a:spLocks noGrp="1"/>
          </p:cNvSpPr>
          <p:nvPr>
            <p:ph idx="1"/>
          </p:nvPr>
        </p:nvSpPr>
        <p:spPr>
          <a:xfrm>
            <a:off x="195312" y="838268"/>
            <a:ext cx="8762770" cy="5257662"/>
          </a:xfrm>
        </p:spPr>
        <p:txBody>
          <a:bodyPr/>
          <a:lstStyle/>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题目：</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1.  </a:t>
            </a:r>
            <a:r>
              <a:rPr lang="zh-CN" altLang="en-US" sz="2000" dirty="0" smtClean="0">
                <a:latin typeface="微软雅黑" panose="020B0503020204020204" pitchFamily="34" charset="-122"/>
                <a:ea typeface="微软雅黑" panose="020B0503020204020204" pitchFamily="34" charset="-122"/>
              </a:rPr>
              <a:t>到免费公开</a:t>
            </a:r>
            <a:r>
              <a:rPr lang="en-US" altLang="zh-CN" sz="2000" dirty="0" smtClean="0">
                <a:latin typeface="微软雅黑" panose="020B0503020204020204" pitchFamily="34" charset="-122"/>
                <a:ea typeface="微软雅黑" panose="020B0503020204020204" pitchFamily="34" charset="-122"/>
              </a:rPr>
              <a:t>Web Service</a:t>
            </a:r>
            <a:r>
              <a:rPr lang="zh-CN" altLang="en-US" sz="2000" dirty="0" smtClean="0">
                <a:latin typeface="微软雅黑" panose="020B0503020204020204" pitchFamily="34" charset="-122"/>
                <a:ea typeface="微软雅黑" panose="020B0503020204020204" pitchFamily="34" charset="-122"/>
              </a:rPr>
              <a:t>目录网站（如</a:t>
            </a:r>
            <a:r>
              <a:rPr lang="en-US" altLang="zh-CN" sz="2000" dirty="0" smtClean="0">
                <a:hlinkClick r:id="rId3"/>
              </a:rPr>
              <a:t>http</a:t>
            </a:r>
            <a:r>
              <a:rPr lang="en-US" altLang="zh-CN" sz="2000" dirty="0">
                <a:hlinkClick r:id="rId3"/>
              </a:rPr>
              <a:t>://</a:t>
            </a:r>
            <a:r>
              <a:rPr lang="en-US" altLang="zh-CN" sz="2000" dirty="0" smtClean="0">
                <a:hlinkClick r:id="rId3"/>
              </a:rPr>
              <a:t>www.webxml.com.cn</a:t>
            </a:r>
            <a:r>
              <a:rPr lang="zh-CN" altLang="en-US" sz="2000" dirty="0" smtClean="0">
                <a:latin typeface="微软雅黑" panose="020B0503020204020204" pitchFamily="34" charset="-122"/>
                <a:ea typeface="微软雅黑" panose="020B0503020204020204" pitchFamily="34" charset="-122"/>
              </a:rPr>
              <a:t>）上找到一种自己感兴趣的</a:t>
            </a:r>
            <a:r>
              <a:rPr lang="en-US" altLang="zh-CN" sz="2000" dirty="0">
                <a:latin typeface="微软雅黑" panose="020B0503020204020204" pitchFamily="34" charset="-122"/>
                <a:ea typeface="微软雅黑" panose="020B0503020204020204" pitchFamily="34" charset="-122"/>
              </a:rPr>
              <a:t>Web </a:t>
            </a:r>
            <a:r>
              <a:rPr lang="en-US" altLang="zh-CN" sz="2000" dirty="0" smtClean="0">
                <a:latin typeface="微软雅黑" panose="020B0503020204020204" pitchFamily="34" charset="-122"/>
                <a:ea typeface="微软雅黑" panose="020B0503020204020204" pitchFamily="34" charset="-122"/>
              </a:rPr>
              <a:t>Service</a:t>
            </a:r>
            <a:r>
              <a:rPr lang="zh-CN" altLang="en-US" sz="2000" dirty="0">
                <a:latin typeface="微软雅黑" panose="020B0503020204020204" pitchFamily="34" charset="-122"/>
                <a:ea typeface="微软雅黑" panose="020B0503020204020204" pitchFamily="34" charset="-122"/>
              </a:rPr>
              <a:t>，如：天气预报服务、飞机航班时刻表查询服务、火车时刻表查询服务、邮政编码查询服务、中国股票</a:t>
            </a:r>
            <a:r>
              <a:rPr lang="zh-CN" altLang="en-US" sz="2000" dirty="0" smtClean="0">
                <a:latin typeface="微软雅黑" panose="020B0503020204020204" pitchFamily="34" charset="-122"/>
                <a:ea typeface="微软雅黑" panose="020B0503020204020204" pitchFamily="34" charset="-122"/>
              </a:rPr>
              <a:t>行情查询、及时外汇查询等，编写一个该服务的调用客户端程序。</a:t>
            </a:r>
            <a:endParaRPr lang="en-US" altLang="zh-CN" sz="20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将第二次作业改用</a:t>
            </a:r>
            <a:r>
              <a:rPr lang="en-US" altLang="zh-CN" sz="2000" dirty="0" smtClean="0">
                <a:latin typeface="微软雅黑" panose="020B0503020204020204" pitchFamily="34" charset="-122"/>
                <a:ea typeface="微软雅黑" panose="020B0503020204020204" pitchFamily="34" charset="-122"/>
              </a:rPr>
              <a:t>Web Service</a:t>
            </a:r>
            <a:r>
              <a:rPr lang="zh-CN" altLang="en-US" sz="2000" dirty="0" smtClean="0">
                <a:latin typeface="微软雅黑" panose="020B0503020204020204" pitchFamily="34" charset="-122"/>
                <a:ea typeface="微软雅黑" panose="020B0503020204020204" pitchFamily="34" charset="-122"/>
              </a:rPr>
              <a:t>技术实现。（</a:t>
            </a:r>
            <a:r>
              <a:rPr lang="zh-CN" altLang="en-US" sz="2000" dirty="0" smtClean="0">
                <a:solidFill>
                  <a:srgbClr val="FF0000"/>
                </a:solidFill>
                <a:latin typeface="微软雅黑" panose="020B0503020204020204" pitchFamily="34" charset="-122"/>
                <a:ea typeface="微软雅黑" panose="020B0503020204020204" pitchFamily="34" charset="-122"/>
              </a:rPr>
              <a:t>选作</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spcAft>
                <a:spcPts val="600"/>
              </a:spcAft>
              <a:buClr>
                <a:srgbClr val="FF0000"/>
              </a:buClr>
            </a:pPr>
            <a:r>
              <a:rPr lang="zh-CN" altLang="en-US" sz="2000" dirty="0" smtClean="0">
                <a:solidFill>
                  <a:srgbClr val="FF0000"/>
                </a:solidFill>
                <a:latin typeface="微软雅黑" panose="020B0503020204020204" pitchFamily="34" charset="-122"/>
                <a:ea typeface="微软雅黑" panose="020B0503020204020204" pitchFamily="34" charset="-122"/>
              </a:rPr>
              <a:t>提交要求：</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1. </a:t>
            </a:r>
            <a:r>
              <a:rPr lang="en-US" altLang="zh-CN" sz="2000" dirty="0" smtClean="0">
                <a:solidFill>
                  <a:srgbClr val="FF0000"/>
                </a:solidFill>
                <a:latin typeface="微软雅黑" panose="020B0503020204020204" pitchFamily="34" charset="-122"/>
                <a:ea typeface="微软雅黑" panose="020B0503020204020204" pitchFamily="34" charset="-122"/>
              </a:rPr>
              <a:t>6</a:t>
            </a:r>
            <a:r>
              <a:rPr lang="zh-CN" altLang="en-US" sz="2000" dirty="0" smtClean="0">
                <a:solidFill>
                  <a:srgbClr val="FF0000"/>
                </a:solidFill>
                <a:latin typeface="微软雅黑" panose="020B0503020204020204" pitchFamily="34" charset="-122"/>
                <a:ea typeface="微软雅黑" panose="020B0503020204020204" pitchFamily="34" charset="-122"/>
              </a:rPr>
              <a:t>月</a:t>
            </a:r>
            <a:r>
              <a:rPr lang="en-US" altLang="zh-CN" sz="2000" dirty="0" smtClean="0">
                <a:solidFill>
                  <a:srgbClr val="FF0000"/>
                </a:solidFill>
                <a:latin typeface="微软雅黑" panose="020B0503020204020204" pitchFamily="34" charset="-122"/>
                <a:ea typeface="微软雅黑" panose="020B0503020204020204" pitchFamily="34" charset="-122"/>
              </a:rPr>
              <a:t>1</a:t>
            </a:r>
            <a:r>
              <a:rPr lang="zh-CN" altLang="en-US" sz="2000" dirty="0" smtClean="0">
                <a:solidFill>
                  <a:srgbClr val="FF0000"/>
                </a:solidFill>
                <a:latin typeface="微软雅黑" panose="020B0503020204020204" pitchFamily="34" charset="-122"/>
                <a:ea typeface="微软雅黑" panose="020B0503020204020204" pitchFamily="34" charset="-122"/>
              </a:rPr>
              <a:t>日前</a:t>
            </a:r>
            <a:r>
              <a:rPr lang="zh-CN" altLang="en-US" sz="2000" dirty="0" smtClean="0">
                <a:latin typeface="微软雅黑" panose="020B0503020204020204" pitchFamily="34" charset="-122"/>
                <a:ea typeface="微软雅黑" panose="020B0503020204020204" pitchFamily="34" charset="-122"/>
              </a:rPr>
              <a:t>将</a:t>
            </a:r>
            <a:r>
              <a:rPr lang="zh-CN" altLang="en-US" sz="2000" dirty="0" smtClean="0">
                <a:solidFill>
                  <a:srgbClr val="FF0000"/>
                </a:solidFill>
                <a:latin typeface="微软雅黑" panose="020B0503020204020204" pitchFamily="34" charset="-122"/>
                <a:ea typeface="微软雅黑" panose="020B0503020204020204" pitchFamily="34" charset="-122"/>
              </a:rPr>
              <a:t>源程序和设计说明</a:t>
            </a:r>
            <a:r>
              <a:rPr lang="zh-CN" altLang="en-US" sz="2000" dirty="0" smtClean="0">
                <a:latin typeface="微软雅黑" panose="020B0503020204020204" pitchFamily="34" charset="-122"/>
                <a:ea typeface="微软雅黑" panose="020B0503020204020204" pitchFamily="34" charset="-122"/>
              </a:rPr>
              <a:t>发送至邮箱：</a:t>
            </a:r>
            <a:r>
              <a:rPr lang="en-US" altLang="zh-CN" sz="2000" dirty="0" smtClean="0">
                <a:solidFill>
                  <a:srgbClr val="FF0000"/>
                </a:solidFill>
                <a:latin typeface="微软雅黑" panose="020B0503020204020204" pitchFamily="34" charset="-122"/>
                <a:ea typeface="微软雅黑" panose="020B0503020204020204" pitchFamily="34" charset="-122"/>
              </a:rPr>
              <a:t>xd_distri_comp@163.com</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邮件标题风格：第</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次作业</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学号</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endParaRPr lang="en-US" altLang="zh-CN" sz="2000" dirty="0" smtClean="0">
              <a:latin typeface="微软雅黑" panose="020B0503020204020204" pitchFamily="34" charset="-122"/>
              <a:ea typeface="微软雅黑" panose="020B0503020204020204" pitchFamily="34" charset="-122"/>
            </a:endParaRPr>
          </a:p>
          <a:p>
            <a:pPr marL="0" indent="0">
              <a:spcAft>
                <a:spcPts val="600"/>
              </a:spcAft>
              <a:buClr>
                <a:srgbClr val="FF0000"/>
              </a:buClr>
              <a:buNone/>
            </a:pPr>
            <a:r>
              <a:rPr lang="en-US" altLang="zh-CN" sz="2000" dirty="0" smtClean="0">
                <a:latin typeface="微软雅黑" panose="020B0503020204020204" pitchFamily="34" charset="-122"/>
                <a:ea typeface="微软雅黑" panose="020B0503020204020204" pitchFamily="34" charset="-122"/>
              </a:rPr>
              <a:t>3. </a:t>
            </a:r>
            <a:r>
              <a:rPr lang="zh-CN" altLang="en-US" sz="2000" dirty="0" smtClean="0">
                <a:latin typeface="微软雅黑" panose="020B0503020204020204" pitchFamily="34" charset="-122"/>
                <a:ea typeface="微软雅黑" panose="020B0503020204020204" pitchFamily="34" charset="-122"/>
              </a:rPr>
              <a:t>源程序打包文件命名方式：第</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次</a:t>
            </a:r>
            <a:r>
              <a:rPr lang="zh-CN" altLang="en-US" sz="2000" dirty="0">
                <a:latin typeface="微软雅黑" panose="020B0503020204020204" pitchFamily="34" charset="-122"/>
                <a:ea typeface="微软雅黑" panose="020B0503020204020204" pitchFamily="34" charset="-122"/>
              </a:rPr>
              <a:t>作业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学号</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姓名</a:t>
            </a:r>
            <a:r>
              <a:rPr lang="en-US" altLang="zh-CN" sz="2000" dirty="0" smtClean="0">
                <a:latin typeface="微软雅黑" panose="020B0503020204020204" pitchFamily="34" charset="-122"/>
                <a:ea typeface="微软雅黑" panose="020B0503020204020204" pitchFamily="34" charset="-122"/>
              </a:rPr>
              <a:t>.zip</a:t>
            </a:r>
            <a:endParaRPr lang="en-US" altLang="zh-CN" sz="20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4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a:latin typeface="微软雅黑" panose="020B0503020204020204" pitchFamily="34" charset="-122"/>
              <a:ea typeface="微软雅黑" panose="020B0503020204020204" pitchFamily="34" charset="-122"/>
            </a:endParaRPr>
          </a:p>
          <a:p>
            <a:pPr marL="0" indent="0">
              <a:spcAft>
                <a:spcPts val="600"/>
              </a:spcAft>
              <a:buClr>
                <a:srgbClr val="FF0000"/>
              </a:buClr>
              <a:buNone/>
            </a:pP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21790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idx="1"/>
          </p:nvPr>
        </p:nvSpPr>
        <p:spPr>
          <a:xfrm>
            <a:off x="304912" y="1143060"/>
            <a:ext cx="3240088" cy="4824413"/>
          </a:xfrm>
        </p:spPr>
        <p:txBody>
          <a:bodyPr/>
          <a:lstStyle/>
          <a:p>
            <a:pPr eaLnBrk="1" hangingPunct="1"/>
            <a:r>
              <a:rPr lang="en-US" altLang="zh-CN" sz="2800" b="1" dirty="0" smtClean="0">
                <a:latin typeface="微软雅黑" panose="020B0503020204020204" pitchFamily="34" charset="-122"/>
                <a:ea typeface="微软雅黑" panose="020B0503020204020204" pitchFamily="34" charset="-122"/>
              </a:rPr>
              <a:t>Socket</a:t>
            </a:r>
            <a:r>
              <a:rPr lang="zh-CN" altLang="en-US" sz="2800" b="1" dirty="0" smtClean="0">
                <a:latin typeface="微软雅黑" panose="020B0503020204020204" pitchFamily="34" charset="-122"/>
                <a:ea typeface="微软雅黑" panose="020B0503020204020204" pitchFamily="34" charset="-122"/>
              </a:rPr>
              <a:t>类型</a:t>
            </a:r>
            <a:endParaRPr lang="en-US" altLang="zh-CN" sz="28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流式套接字</a:t>
            </a:r>
            <a:endParaRPr lang="en-US" altLang="zh-CN" sz="24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数据报套接字</a:t>
            </a:r>
            <a:endParaRPr lang="en-US" altLang="zh-CN" sz="24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原始套接字</a:t>
            </a:r>
            <a:endParaRPr lang="en-US" altLang="zh-CN" sz="2400" b="1"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endParaRPr lang="en-US" altLang="zh-CN" sz="900" b="1"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r>
              <a:rPr lang="en-US" altLang="zh-CN" sz="2400" b="1" dirty="0" smtClean="0">
                <a:solidFill>
                  <a:srgbClr val="FF0000"/>
                </a:solidFill>
                <a:latin typeface="微软雅黑" panose="020B0503020204020204" pitchFamily="34" charset="-122"/>
                <a:ea typeface="微软雅黑" panose="020B0503020204020204" pitchFamily="34" charset="-122"/>
              </a:rPr>
              <a:t>Q</a:t>
            </a:r>
            <a:r>
              <a:rPr lang="zh-CN" altLang="en-US" sz="2400" b="1" dirty="0" smtClean="0">
                <a:solidFill>
                  <a:srgbClr val="FF0000"/>
                </a:solidFill>
                <a:latin typeface="微软雅黑" panose="020B0503020204020204" pitchFamily="34" charset="-122"/>
                <a:ea typeface="微软雅黑" panose="020B0503020204020204" pitchFamily="34" charset="-122"/>
              </a:rPr>
              <a:t>：哪种套接字是面向连接的？哪种是无连接的？</a:t>
            </a:r>
            <a:endParaRPr lang="en-US" altLang="zh-CN" sz="2400" b="1" dirty="0" smtClean="0">
              <a:solidFill>
                <a:srgbClr val="FF0000"/>
              </a:solidFill>
              <a:latin typeface="微软雅黑" panose="020B0503020204020204" pitchFamily="34" charset="-122"/>
              <a:ea typeface="微软雅黑" panose="020B0503020204020204" pitchFamily="34" charset="-122"/>
            </a:endParaRP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30" y="1066862"/>
            <a:ext cx="5410058" cy="464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灯片编号占位符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2C0BE23F-8678-4BF2-B9C7-4432E01BEE14}" type="slidenum">
              <a:rPr lang="zh-CN" altLang="en-US" sz="1200" smtClean="0">
                <a:latin typeface="Arial" panose="020B0604020202020204" pitchFamily="34" charset="0"/>
              </a:rPr>
              <a:pPr>
                <a:spcBef>
                  <a:spcPct val="0"/>
                </a:spcBef>
                <a:buClrTx/>
                <a:buFontTx/>
                <a:buNone/>
              </a:pPr>
              <a:t>7</a:t>
            </a:fld>
            <a:endParaRPr lang="zh-CN" altLang="en-US" sz="1200" smtClean="0">
              <a:latin typeface="Arial" panose="020B0604020202020204" pitchFamily="34" charset="0"/>
            </a:endParaRPr>
          </a:p>
        </p:txBody>
      </p:sp>
      <p:sp>
        <p:nvSpPr>
          <p:cNvPr id="6" name="文本框 5"/>
          <p:cNvSpPr txBox="1"/>
          <p:nvPr/>
        </p:nvSpPr>
        <p:spPr>
          <a:xfrm>
            <a:off x="6705544" y="76288"/>
            <a:ext cx="1980029" cy="523220"/>
          </a:xfrm>
          <a:prstGeom prst="rect">
            <a:avLst/>
          </a:prstGeom>
          <a:noFill/>
        </p:spPr>
        <p:txBody>
          <a:bodyPr wrap="none" rtlCol="0">
            <a:spAutoFit/>
          </a:bodyPr>
          <a:lstStyle/>
          <a:p>
            <a:r>
              <a:rPr lang="zh-CN" altLang="en-US" sz="2800" dirty="0" smtClean="0">
                <a:solidFill>
                  <a:srgbClr val="FFFF00"/>
                </a:solidFill>
                <a:latin typeface="微软雅黑" panose="020B0503020204020204" pitchFamily="34" charset="-122"/>
                <a:ea typeface="微软雅黑" panose="020B0503020204020204" pitchFamily="34" charset="-122"/>
              </a:rPr>
              <a:t>套接字分类</a:t>
            </a:r>
            <a:endParaRPr lang="zh-CN" altLang="en-US" sz="28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652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4">
                                            <p:txEl>
                                              <p:pRg st="5" end="5"/>
                                            </p:txEl>
                                          </p:spTgt>
                                        </p:tgtEl>
                                        <p:attrNameLst>
                                          <p:attrName>style.visibility</p:attrName>
                                        </p:attrNameLst>
                                      </p:cBhvr>
                                      <p:to>
                                        <p:strVal val="visible"/>
                                      </p:to>
                                    </p:set>
                                    <p:anim calcmode="lin" valueType="num">
                                      <p:cBhvr additive="base">
                                        <p:cTn id="7" dur="500" fill="hold"/>
                                        <p:tgtEl>
                                          <p:spTgt spid="1024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a:xfrm>
            <a:off x="381110" y="914466"/>
            <a:ext cx="7848600" cy="5111750"/>
          </a:xfrm>
        </p:spPr>
        <p:txBody>
          <a:bodyPr/>
          <a:lstStyle/>
          <a:p>
            <a:pPr eaLnBrk="1" hangingPunct="1"/>
            <a:r>
              <a:rPr lang="zh-CN" altLang="en-US" sz="2800" b="1" dirty="0" smtClean="0">
                <a:latin typeface="微软雅黑" panose="020B0503020204020204" pitchFamily="34" charset="-122"/>
                <a:ea typeface="微软雅黑" panose="020B0503020204020204" pitchFamily="34" charset="-122"/>
              </a:rPr>
              <a:t>五</a:t>
            </a:r>
            <a:r>
              <a:rPr lang="zh-CN" altLang="en-US" sz="2800" b="1" dirty="0">
                <a:latin typeface="微软雅黑" panose="020B0503020204020204" pitchFamily="34" charset="-122"/>
                <a:ea typeface="微软雅黑" panose="020B0503020204020204" pitchFamily="34" charset="-122"/>
              </a:rPr>
              <a:t>元组：</a:t>
            </a:r>
            <a:r>
              <a:rPr lang="en-US" altLang="zh-CN" sz="2800" b="1" dirty="0">
                <a:latin typeface="微软雅黑" panose="020B0503020204020204" pitchFamily="34" charset="-122"/>
                <a:ea typeface="微软雅黑" panose="020B0503020204020204" pitchFamily="34" charset="-122"/>
              </a:rPr>
              <a:t>&lt;</a:t>
            </a:r>
            <a:r>
              <a:rPr lang="en-US" altLang="zh-CN" sz="2800" b="1" dirty="0" err="1">
                <a:latin typeface="微软雅黑" panose="020B0503020204020204" pitchFamily="34" charset="-122"/>
                <a:ea typeface="微软雅黑" panose="020B0503020204020204" pitchFamily="34" charset="-122"/>
              </a:rPr>
              <a:t>sIP</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sPort</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dIP</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dPort</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协议</a:t>
            </a:r>
            <a:r>
              <a:rPr lang="en-US" altLang="zh-CN" sz="2800" b="1" dirty="0">
                <a:latin typeface="微软雅黑" panose="020B0503020204020204" pitchFamily="34" charset="-122"/>
                <a:ea typeface="微软雅黑" panose="020B0503020204020204" pitchFamily="34" charset="-122"/>
              </a:rPr>
              <a:t>&gt;</a:t>
            </a:r>
          </a:p>
          <a:p>
            <a:pPr lvl="1" eaLnBrk="1" hangingPunct="1"/>
            <a:r>
              <a:rPr lang="zh-CN" altLang="en-US" sz="2400" b="1" dirty="0" smtClean="0">
                <a:latin typeface="微软雅黑" panose="020B0503020204020204" pitchFamily="34" charset="-122"/>
                <a:ea typeface="微软雅黑" panose="020B0503020204020204" pitchFamily="34" charset="-122"/>
              </a:rPr>
              <a:t>本地</a:t>
            </a:r>
            <a:r>
              <a:rPr lang="en-US" altLang="zh-CN" sz="2400" b="1" dirty="0" smtClean="0">
                <a:latin typeface="微软雅黑" panose="020B0503020204020204" pitchFamily="34" charset="-122"/>
                <a:ea typeface="微软雅黑" panose="020B0503020204020204" pitchFamily="34" charset="-122"/>
              </a:rPr>
              <a:t>IP</a:t>
            </a:r>
            <a:r>
              <a:rPr lang="zh-CN" altLang="en-US" sz="2400" b="1" dirty="0" smtClean="0">
                <a:latin typeface="微软雅黑" panose="020B0503020204020204" pitchFamily="34" charset="-122"/>
                <a:ea typeface="微软雅黑" panose="020B0503020204020204" pitchFamily="34" charset="-122"/>
              </a:rPr>
              <a:t>地址；</a:t>
            </a:r>
            <a:endParaRPr lang="en-US" altLang="zh-CN" sz="24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本地端口号（通常临时分配：</a:t>
            </a:r>
            <a:r>
              <a:rPr lang="en-US" altLang="zh-CN" sz="2400" b="1" dirty="0" smtClean="0">
                <a:latin typeface="微软雅黑" panose="020B0503020204020204" pitchFamily="34" charset="-122"/>
                <a:ea typeface="微软雅黑" panose="020B0503020204020204" pitchFamily="34" charset="-122"/>
              </a:rPr>
              <a:t>1024</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5000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远程</a:t>
            </a:r>
            <a:r>
              <a:rPr lang="en-US" altLang="zh-CN" sz="2400" b="1" dirty="0" smtClean="0">
                <a:latin typeface="微软雅黑" panose="020B0503020204020204" pitchFamily="34" charset="-122"/>
                <a:ea typeface="微软雅黑" panose="020B0503020204020204" pitchFamily="34" charset="-122"/>
              </a:rPr>
              <a:t>IP</a:t>
            </a:r>
            <a:r>
              <a:rPr lang="zh-CN" altLang="en-US" sz="2400" b="1" dirty="0" smtClean="0">
                <a:latin typeface="微软雅黑" panose="020B0503020204020204" pitchFamily="34" charset="-122"/>
                <a:ea typeface="微软雅黑" panose="020B0503020204020204" pitchFamily="34" charset="-122"/>
              </a:rPr>
              <a:t>地址；</a:t>
            </a:r>
            <a:endParaRPr lang="en-US" altLang="zh-CN" sz="24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远程端口号（通常使用保留端口号：</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1023</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lvl="2" eaLnBrk="1" hangingPunct="1"/>
            <a:r>
              <a:rPr lang="en-US" altLang="zh-CN" sz="2000" b="1" dirty="0" smtClean="0">
                <a:solidFill>
                  <a:srgbClr val="FF0000"/>
                </a:solidFill>
                <a:latin typeface="微软雅黑" panose="020B0503020204020204" pitchFamily="34" charset="-122"/>
                <a:ea typeface="微软雅黑" panose="020B0503020204020204" pitchFamily="34" charset="-122"/>
              </a:rPr>
              <a:t>Q</a:t>
            </a:r>
            <a:r>
              <a:rPr lang="zh-CN" altLang="en-US" sz="2000" b="1" dirty="0" smtClean="0">
                <a:solidFill>
                  <a:srgbClr val="FF0000"/>
                </a:solidFill>
                <a:latin typeface="微软雅黑" panose="020B0503020204020204" pitchFamily="34" charset="-122"/>
                <a:ea typeface="微软雅黑" panose="020B0503020204020204" pitchFamily="34" charset="-122"/>
              </a:rPr>
              <a:t>：你都知道哪些知名应用的端口号？</a:t>
            </a:r>
            <a:endParaRPr lang="en-US" altLang="zh-CN" sz="2000" b="1"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latin typeface="微软雅黑" panose="020B0503020204020204" pitchFamily="34" charset="-122"/>
                <a:ea typeface="微软雅黑" panose="020B0503020204020204" pitchFamily="34" charset="-122"/>
              </a:rPr>
              <a:t>协议类型！（</a:t>
            </a:r>
            <a:r>
              <a:rPr lang="zh-CN" altLang="en-US" sz="2400" b="1" dirty="0" smtClean="0">
                <a:solidFill>
                  <a:srgbClr val="FF0000"/>
                </a:solidFill>
                <a:latin typeface="微软雅黑" panose="020B0503020204020204" pitchFamily="34" charset="-122"/>
                <a:ea typeface="微软雅黑" panose="020B0503020204020204" pitchFamily="34" charset="-122"/>
              </a:rPr>
              <a:t>注意：</a:t>
            </a:r>
            <a:r>
              <a:rPr lang="en-US" altLang="zh-CN" sz="2400" b="1" dirty="0" smtClean="0">
                <a:solidFill>
                  <a:srgbClr val="FF0000"/>
                </a:solidFill>
                <a:latin typeface="微软雅黑" panose="020B0503020204020204" pitchFamily="34" charset="-122"/>
                <a:ea typeface="微软雅黑" panose="020B0503020204020204" pitchFamily="34" charset="-122"/>
              </a:rPr>
              <a:t>TCP 53</a:t>
            </a:r>
            <a:r>
              <a:rPr lang="zh-CN" altLang="en-US" sz="2400" b="1" dirty="0" smtClean="0">
                <a:solidFill>
                  <a:srgbClr val="FF0000"/>
                </a:solidFill>
                <a:latin typeface="微软雅黑" panose="020B0503020204020204" pitchFamily="34" charset="-122"/>
                <a:ea typeface="微软雅黑" panose="020B0503020204020204" pitchFamily="34" charset="-122"/>
              </a:rPr>
              <a:t>和</a:t>
            </a:r>
            <a:r>
              <a:rPr lang="en-US" altLang="zh-CN" sz="2400" b="1" dirty="0" smtClean="0">
                <a:solidFill>
                  <a:srgbClr val="FF0000"/>
                </a:solidFill>
                <a:latin typeface="微软雅黑" panose="020B0503020204020204" pitchFamily="34" charset="-122"/>
                <a:ea typeface="微软雅黑" panose="020B0503020204020204" pitchFamily="34" charset="-122"/>
              </a:rPr>
              <a:t>UDP 53</a:t>
            </a:r>
            <a:r>
              <a:rPr lang="zh-CN" altLang="en-US" sz="2400" b="1" dirty="0" smtClean="0">
                <a:solidFill>
                  <a:srgbClr val="FF0000"/>
                </a:solidFill>
                <a:latin typeface="微软雅黑" panose="020B0503020204020204" pitchFamily="34" charset="-122"/>
                <a:ea typeface="微软雅黑" panose="020B0503020204020204" pitchFamily="34" charset="-122"/>
              </a:rPr>
              <a:t>是不同的</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None/>
            </a:pPr>
            <a:endParaRPr lang="en-US" altLang="zh-CN" sz="1100" b="1" dirty="0" smtClean="0">
              <a:latin typeface="微软雅黑" panose="020B0503020204020204" pitchFamily="34" charset="-122"/>
              <a:ea typeface="微软雅黑" panose="020B0503020204020204" pitchFamily="34" charset="-122"/>
            </a:endParaRPr>
          </a:p>
        </p:txBody>
      </p:sp>
      <p:sp>
        <p:nvSpPr>
          <p:cNvPr id="20484" name="灯片编号占位符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41E4D334-D25E-40D9-BD8A-C7B2CC8B2B3B}" type="slidenum">
              <a:rPr lang="zh-CN" altLang="en-US" sz="1200" smtClean="0">
                <a:latin typeface="Arial" panose="020B0604020202020204" pitchFamily="34" charset="0"/>
              </a:rPr>
              <a:pPr>
                <a:spcBef>
                  <a:spcPct val="0"/>
                </a:spcBef>
                <a:buClrTx/>
                <a:buFontTx/>
                <a:buNone/>
              </a:pPr>
              <a:t>8</a:t>
            </a:fld>
            <a:endParaRPr lang="zh-CN" altLang="en-US" sz="1200" smtClean="0">
              <a:latin typeface="Arial" panose="020B0604020202020204" pitchFamily="34" charset="0"/>
            </a:endParaRPr>
          </a:p>
        </p:txBody>
      </p:sp>
      <p:sp>
        <p:nvSpPr>
          <p:cNvPr id="3" name="矩形 2"/>
          <p:cNvSpPr/>
          <p:nvPr/>
        </p:nvSpPr>
        <p:spPr>
          <a:xfrm>
            <a:off x="5410178" y="61112"/>
            <a:ext cx="3437479" cy="523220"/>
          </a:xfrm>
          <a:prstGeom prst="rect">
            <a:avLst/>
          </a:prstGeom>
        </p:spPr>
        <p:txBody>
          <a:bodyPr wrap="none">
            <a:spAutoFit/>
          </a:bodyPr>
          <a:lstStyle/>
          <a:p>
            <a:r>
              <a:rPr lang="zh-CN" altLang="en-US" sz="2800" dirty="0">
                <a:solidFill>
                  <a:srgbClr val="FFFF00"/>
                </a:solidFill>
                <a:latin typeface="微软雅黑" panose="020B0503020204020204" pitchFamily="34" charset="-122"/>
                <a:ea typeface="微软雅黑" panose="020B0503020204020204" pitchFamily="34" charset="-122"/>
              </a:rPr>
              <a:t>如何标识一个</a:t>
            </a:r>
            <a:r>
              <a:rPr lang="en-US" altLang="zh-CN" sz="2800" dirty="0" smtClean="0">
                <a:solidFill>
                  <a:srgbClr val="FFFF00"/>
                </a:solidFill>
                <a:latin typeface="微软雅黑" panose="020B0503020204020204" pitchFamily="34" charset="-122"/>
                <a:ea typeface="微软雅黑" panose="020B0503020204020204" pitchFamily="34" charset="-122"/>
              </a:rPr>
              <a:t>socket</a:t>
            </a:r>
            <a:endParaRPr lang="zh-CN" altLang="en-US" sz="28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1835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4">
                                            <p:txEl>
                                              <p:pRg st="1" end="1"/>
                                            </p:txEl>
                                          </p:spTgt>
                                        </p:tgtEl>
                                        <p:attrNameLst>
                                          <p:attrName>style.visibility</p:attrName>
                                        </p:attrNameLst>
                                      </p:cBhvr>
                                      <p:to>
                                        <p:strVal val="visible"/>
                                      </p:to>
                                    </p:set>
                                    <p:animEffect transition="in" filter="blinds(horizontal)">
                                      <p:cBhvr>
                                        <p:cTn id="7" dur="500"/>
                                        <p:tgtEl>
                                          <p:spTgt spid="1536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4">
                                            <p:txEl>
                                              <p:pRg st="2" end="2"/>
                                            </p:txEl>
                                          </p:spTgt>
                                        </p:tgtEl>
                                        <p:attrNameLst>
                                          <p:attrName>style.visibility</p:attrName>
                                        </p:attrNameLst>
                                      </p:cBhvr>
                                      <p:to>
                                        <p:strVal val="visible"/>
                                      </p:to>
                                    </p:set>
                                    <p:animEffect transition="in" filter="blinds(horizontal)">
                                      <p:cBhvr>
                                        <p:cTn id="12" dur="500"/>
                                        <p:tgtEl>
                                          <p:spTgt spid="1536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animEffect transition="in" filter="blinds(horizontal)">
                                      <p:cBhvr>
                                        <p:cTn id="17" dur="500"/>
                                        <p:tgtEl>
                                          <p:spTgt spid="1536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364">
                                            <p:txEl>
                                              <p:pRg st="4" end="4"/>
                                            </p:txEl>
                                          </p:spTgt>
                                        </p:tgtEl>
                                        <p:attrNameLst>
                                          <p:attrName>style.visibility</p:attrName>
                                        </p:attrNameLst>
                                      </p:cBhvr>
                                      <p:to>
                                        <p:strVal val="visible"/>
                                      </p:to>
                                    </p:set>
                                    <p:animEffect transition="in" filter="blinds(horizontal)">
                                      <p:cBhvr>
                                        <p:cTn id="22" dur="500"/>
                                        <p:tgtEl>
                                          <p:spTgt spid="1536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anim calcmode="lin" valueType="num">
                                      <p:cBhvr additive="base">
                                        <p:cTn id="27" dur="500" fill="hold"/>
                                        <p:tgtEl>
                                          <p:spTgt spid="1536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3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15364">
                                            <p:txEl>
                                              <p:pRg st="6" end="6"/>
                                            </p:txEl>
                                          </p:spTgt>
                                        </p:tgtEl>
                                        <p:attrNameLst>
                                          <p:attrName>style.visibility</p:attrName>
                                        </p:attrNameLst>
                                      </p:cBhvr>
                                      <p:to>
                                        <p:strVal val="visible"/>
                                      </p:to>
                                    </p:set>
                                    <p:animEffect transition="in" filter="box(in)">
                                      <p:cBhvr>
                                        <p:cTn id="33" dur="500"/>
                                        <p:tgtEl>
                                          <p:spTgt spid="15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9" name="Group 35"/>
          <p:cNvGrpSpPr>
            <a:grpSpLocks/>
          </p:cNvGrpSpPr>
          <p:nvPr/>
        </p:nvGrpSpPr>
        <p:grpSpPr bwMode="auto">
          <a:xfrm>
            <a:off x="179388" y="549275"/>
            <a:ext cx="8856662" cy="5975350"/>
            <a:chOff x="113" y="618"/>
            <a:chExt cx="5579" cy="3764"/>
          </a:xfrm>
        </p:grpSpPr>
        <p:grpSp>
          <p:nvGrpSpPr>
            <p:cNvPr id="45067" name="Group 34"/>
            <p:cNvGrpSpPr>
              <a:grpSpLocks/>
            </p:cNvGrpSpPr>
            <p:nvPr/>
          </p:nvGrpSpPr>
          <p:grpSpPr bwMode="auto">
            <a:xfrm>
              <a:off x="2018" y="2432"/>
              <a:ext cx="1180" cy="1270"/>
              <a:chOff x="2018" y="2432"/>
              <a:chExt cx="1180" cy="1270"/>
            </a:xfrm>
          </p:grpSpPr>
          <p:sp>
            <p:nvSpPr>
              <p:cNvPr id="45092" name="Line 14"/>
              <p:cNvSpPr>
                <a:spLocks noChangeShapeType="1"/>
              </p:cNvSpPr>
              <p:nvPr/>
            </p:nvSpPr>
            <p:spPr bwMode="auto">
              <a:xfrm>
                <a:off x="2064" y="2704"/>
                <a:ext cx="113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3" name="Line 16"/>
              <p:cNvSpPr>
                <a:spLocks noChangeShapeType="1"/>
              </p:cNvSpPr>
              <p:nvPr/>
            </p:nvSpPr>
            <p:spPr bwMode="auto">
              <a:xfrm>
                <a:off x="2018" y="3203"/>
                <a:ext cx="11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4" name="Line 17"/>
              <p:cNvSpPr>
                <a:spLocks noChangeShapeType="1"/>
              </p:cNvSpPr>
              <p:nvPr/>
            </p:nvSpPr>
            <p:spPr bwMode="auto">
              <a:xfrm flipH="1">
                <a:off x="2018" y="3702"/>
                <a:ext cx="11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5" name="Text Box 25"/>
              <p:cNvSpPr txBox="1">
                <a:spLocks noChangeArrowheads="1"/>
              </p:cNvSpPr>
              <p:nvPr/>
            </p:nvSpPr>
            <p:spPr bwMode="auto">
              <a:xfrm>
                <a:off x="2336" y="2432"/>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建立连接</a:t>
                </a:r>
              </a:p>
            </p:txBody>
          </p:sp>
          <p:sp>
            <p:nvSpPr>
              <p:cNvPr id="45096" name="Text Box 26"/>
              <p:cNvSpPr txBox="1">
                <a:spLocks noChangeArrowheads="1"/>
              </p:cNvSpPr>
              <p:nvPr/>
            </p:nvSpPr>
            <p:spPr bwMode="auto">
              <a:xfrm>
                <a:off x="2336" y="2964"/>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发送请求</a:t>
                </a:r>
              </a:p>
            </p:txBody>
          </p:sp>
          <p:sp>
            <p:nvSpPr>
              <p:cNvPr id="45097" name="Text Box 27"/>
              <p:cNvSpPr txBox="1">
                <a:spLocks noChangeArrowheads="1"/>
              </p:cNvSpPr>
              <p:nvPr/>
            </p:nvSpPr>
            <p:spPr bwMode="auto">
              <a:xfrm>
                <a:off x="2336" y="3422"/>
                <a:ext cx="7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返回响应</a:t>
                </a:r>
              </a:p>
            </p:txBody>
          </p:sp>
        </p:grpSp>
        <p:grpSp>
          <p:nvGrpSpPr>
            <p:cNvPr id="45068" name="Group 32"/>
            <p:cNvGrpSpPr>
              <a:grpSpLocks/>
            </p:cNvGrpSpPr>
            <p:nvPr/>
          </p:nvGrpSpPr>
          <p:grpSpPr bwMode="auto">
            <a:xfrm>
              <a:off x="113" y="1616"/>
              <a:ext cx="2041" cy="2766"/>
              <a:chOff x="113" y="1616"/>
              <a:chExt cx="2041" cy="2766"/>
            </a:xfrm>
          </p:grpSpPr>
          <p:sp>
            <p:nvSpPr>
              <p:cNvPr id="45083" name="Rectangle 4"/>
              <p:cNvSpPr>
                <a:spLocks noChangeArrowheads="1"/>
              </p:cNvSpPr>
              <p:nvPr/>
            </p:nvSpPr>
            <p:spPr bwMode="auto">
              <a:xfrm>
                <a:off x="180" y="2015"/>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创建套接字（</a:t>
                </a:r>
                <a:r>
                  <a:rPr lang="en-US" altLang="zh-CN" sz="2000" b="1">
                    <a:solidFill>
                      <a:schemeClr val="folHlink"/>
                    </a:solidFill>
                    <a:latin typeface="黑体" panose="02010609060101010101" pitchFamily="49" charset="-122"/>
                    <a:ea typeface="黑体" panose="02010609060101010101" pitchFamily="49" charset="-122"/>
                  </a:rPr>
                  <a:t>socket</a:t>
                </a:r>
                <a:r>
                  <a:rPr lang="zh-CN" altLang="en-US" sz="2000" b="1">
                    <a:latin typeface="黑体" panose="02010609060101010101" pitchFamily="49" charset="-122"/>
                    <a:ea typeface="黑体" panose="02010609060101010101" pitchFamily="49" charset="-122"/>
                  </a:rPr>
                  <a:t>）</a:t>
                </a:r>
              </a:p>
            </p:txBody>
          </p:sp>
          <p:sp>
            <p:nvSpPr>
              <p:cNvPr id="45084" name="Rectangle 5"/>
              <p:cNvSpPr>
                <a:spLocks noChangeArrowheads="1"/>
              </p:cNvSpPr>
              <p:nvPr/>
            </p:nvSpPr>
            <p:spPr bwMode="auto">
              <a:xfrm>
                <a:off x="180" y="2524"/>
                <a:ext cx="1838" cy="281"/>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连接服务器（</a:t>
                </a:r>
                <a:r>
                  <a:rPr lang="en-US" altLang="zh-CN" sz="2000" b="1">
                    <a:solidFill>
                      <a:schemeClr val="folHlink"/>
                    </a:solidFill>
                    <a:latin typeface="黑体" panose="02010609060101010101" pitchFamily="49" charset="-122"/>
                    <a:ea typeface="黑体" panose="02010609060101010101" pitchFamily="49" charset="-122"/>
                  </a:rPr>
                  <a:t>connect</a:t>
                </a:r>
                <a:r>
                  <a:rPr lang="zh-CN" altLang="en-US" sz="2000" b="1">
                    <a:latin typeface="黑体" panose="02010609060101010101" pitchFamily="49" charset="-122"/>
                    <a:ea typeface="黑体" panose="02010609060101010101" pitchFamily="49" charset="-122"/>
                  </a:rPr>
                  <a:t>）</a:t>
                </a:r>
              </a:p>
            </p:txBody>
          </p:sp>
          <p:sp>
            <p:nvSpPr>
              <p:cNvPr id="45085" name="Rectangle 6"/>
              <p:cNvSpPr>
                <a:spLocks noChangeArrowheads="1"/>
              </p:cNvSpPr>
              <p:nvPr/>
            </p:nvSpPr>
            <p:spPr bwMode="auto">
              <a:xfrm>
                <a:off x="180" y="3049"/>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客户端发送请求（</a:t>
                </a:r>
                <a:r>
                  <a:rPr lang="en-US" altLang="zh-CN" sz="2000" b="1">
                    <a:solidFill>
                      <a:schemeClr val="folHlink"/>
                    </a:solidFill>
                    <a:latin typeface="黑体" panose="02010609060101010101" pitchFamily="49" charset="-122"/>
                    <a:ea typeface="黑体" panose="02010609060101010101" pitchFamily="49" charset="-122"/>
                  </a:rPr>
                  <a:t>write</a:t>
                </a:r>
                <a:r>
                  <a:rPr lang="zh-CN" altLang="en-US" sz="2000" b="1">
                    <a:latin typeface="黑体" panose="02010609060101010101" pitchFamily="49" charset="-122"/>
                    <a:ea typeface="黑体" panose="02010609060101010101" pitchFamily="49" charset="-122"/>
                  </a:rPr>
                  <a:t>）</a:t>
                </a:r>
              </a:p>
            </p:txBody>
          </p:sp>
          <p:sp>
            <p:nvSpPr>
              <p:cNvPr id="45086" name="Rectangle 7"/>
              <p:cNvSpPr>
                <a:spLocks noChangeArrowheads="1"/>
              </p:cNvSpPr>
              <p:nvPr/>
            </p:nvSpPr>
            <p:spPr bwMode="auto">
              <a:xfrm>
                <a:off x="180" y="3566"/>
                <a:ext cx="1838"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客户端接收响应（</a:t>
                </a:r>
                <a:r>
                  <a:rPr lang="en-US" altLang="zh-CN" sz="2000" b="1">
                    <a:solidFill>
                      <a:schemeClr val="folHlink"/>
                    </a:solidFill>
                    <a:latin typeface="黑体" panose="02010609060101010101" pitchFamily="49" charset="-122"/>
                    <a:ea typeface="黑体" panose="02010609060101010101" pitchFamily="49" charset="-122"/>
                  </a:rPr>
                  <a:t>read</a:t>
                </a:r>
                <a:r>
                  <a:rPr lang="zh-CN" altLang="en-US" sz="2000" b="1">
                    <a:latin typeface="黑体" panose="02010609060101010101" pitchFamily="49" charset="-122"/>
                    <a:ea typeface="黑体" panose="02010609060101010101" pitchFamily="49" charset="-122"/>
                  </a:rPr>
                  <a:t>）</a:t>
                </a:r>
              </a:p>
            </p:txBody>
          </p:sp>
          <p:sp>
            <p:nvSpPr>
              <p:cNvPr id="45087" name="Line 22"/>
              <p:cNvSpPr>
                <a:spLocks noChangeShapeType="1"/>
              </p:cNvSpPr>
              <p:nvPr/>
            </p:nvSpPr>
            <p:spPr bwMode="auto">
              <a:xfrm>
                <a:off x="1020" y="2297"/>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8" name="Line 23"/>
              <p:cNvSpPr>
                <a:spLocks noChangeShapeType="1"/>
              </p:cNvSpPr>
              <p:nvPr/>
            </p:nvSpPr>
            <p:spPr bwMode="auto">
              <a:xfrm>
                <a:off x="1020" y="2796"/>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9" name="Line 24"/>
              <p:cNvSpPr>
                <a:spLocks noChangeShapeType="1"/>
              </p:cNvSpPr>
              <p:nvPr/>
            </p:nvSpPr>
            <p:spPr bwMode="auto">
              <a:xfrm>
                <a:off x="1020" y="3340"/>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0" name="Rectangle 28"/>
              <p:cNvSpPr>
                <a:spLocks noChangeArrowheads="1"/>
              </p:cNvSpPr>
              <p:nvPr/>
            </p:nvSpPr>
            <p:spPr bwMode="auto">
              <a:xfrm>
                <a:off x="113" y="1616"/>
                <a:ext cx="2041" cy="276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endParaRPr lang="zh-CN" altLang="zh-CN" sz="2000" b="1">
                  <a:latin typeface="黑体" panose="02010609060101010101" pitchFamily="49" charset="-122"/>
                  <a:ea typeface="黑体" panose="02010609060101010101" pitchFamily="49" charset="-122"/>
                </a:endParaRPr>
              </a:p>
            </p:txBody>
          </p:sp>
          <p:sp>
            <p:nvSpPr>
              <p:cNvPr id="45091" name="Text Box 30"/>
              <p:cNvSpPr txBox="1">
                <a:spLocks noChangeArrowheads="1"/>
              </p:cNvSpPr>
              <p:nvPr/>
            </p:nvSpPr>
            <p:spPr bwMode="auto">
              <a:xfrm>
                <a:off x="744" y="1691"/>
                <a:ext cx="7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b="1">
                    <a:solidFill>
                      <a:schemeClr val="folHlink"/>
                    </a:solidFill>
                    <a:latin typeface="黑体" panose="02010609060101010101" pitchFamily="49" charset="-122"/>
                    <a:ea typeface="黑体" panose="02010609060101010101" pitchFamily="49" charset="-122"/>
                  </a:rPr>
                  <a:t>客 户 端</a:t>
                </a:r>
              </a:p>
            </p:txBody>
          </p:sp>
        </p:grpSp>
        <p:grpSp>
          <p:nvGrpSpPr>
            <p:cNvPr id="45069" name="Group 33"/>
            <p:cNvGrpSpPr>
              <a:grpSpLocks/>
            </p:cNvGrpSpPr>
            <p:nvPr/>
          </p:nvGrpSpPr>
          <p:grpSpPr bwMode="auto">
            <a:xfrm>
              <a:off x="3106" y="618"/>
              <a:ext cx="2586" cy="3764"/>
              <a:chOff x="3106" y="618"/>
              <a:chExt cx="2586" cy="3764"/>
            </a:xfrm>
          </p:grpSpPr>
          <p:sp>
            <p:nvSpPr>
              <p:cNvPr id="45070" name="Rectangle 8"/>
              <p:cNvSpPr>
                <a:spLocks noChangeArrowheads="1"/>
              </p:cNvSpPr>
              <p:nvPr/>
            </p:nvSpPr>
            <p:spPr bwMode="auto">
              <a:xfrm>
                <a:off x="3198" y="989"/>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创建套接字（</a:t>
                </a:r>
                <a:r>
                  <a:rPr lang="en-US" altLang="zh-CN" sz="2000" b="1">
                    <a:solidFill>
                      <a:schemeClr val="folHlink"/>
                    </a:solidFill>
                    <a:latin typeface="黑体" panose="02010609060101010101" pitchFamily="49" charset="-122"/>
                    <a:ea typeface="黑体" panose="02010609060101010101" pitchFamily="49" charset="-122"/>
                  </a:rPr>
                  <a:t>socket</a:t>
                </a:r>
                <a:r>
                  <a:rPr lang="zh-CN" altLang="en-US" sz="2000" b="1">
                    <a:latin typeface="黑体" panose="02010609060101010101" pitchFamily="49" charset="-122"/>
                    <a:ea typeface="黑体" panose="02010609060101010101" pitchFamily="49" charset="-122"/>
                  </a:rPr>
                  <a:t>）</a:t>
                </a:r>
              </a:p>
            </p:txBody>
          </p:sp>
          <p:sp>
            <p:nvSpPr>
              <p:cNvPr id="45071" name="Rectangle 9"/>
              <p:cNvSpPr>
                <a:spLocks noChangeArrowheads="1"/>
              </p:cNvSpPr>
              <p:nvPr/>
            </p:nvSpPr>
            <p:spPr bwMode="auto">
              <a:xfrm>
                <a:off x="3198" y="1484"/>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绑定服务器地址和端口（</a:t>
                </a:r>
                <a:r>
                  <a:rPr lang="en-US" altLang="zh-CN" sz="2000" b="1">
                    <a:solidFill>
                      <a:schemeClr val="folHlink"/>
                    </a:solidFill>
                    <a:latin typeface="黑体" panose="02010609060101010101" pitchFamily="49" charset="-122"/>
                    <a:ea typeface="黑体" panose="02010609060101010101" pitchFamily="49" charset="-122"/>
                  </a:rPr>
                  <a:t>bind</a:t>
                </a:r>
                <a:r>
                  <a:rPr lang="zh-CN" altLang="en-US" sz="2000" b="1">
                    <a:latin typeface="黑体" panose="02010609060101010101" pitchFamily="49" charset="-122"/>
                    <a:ea typeface="黑体" panose="02010609060101010101" pitchFamily="49" charset="-122"/>
                  </a:rPr>
                  <a:t>）</a:t>
                </a:r>
              </a:p>
            </p:txBody>
          </p:sp>
          <p:sp>
            <p:nvSpPr>
              <p:cNvPr id="45072" name="Rectangle 10"/>
              <p:cNvSpPr>
                <a:spLocks noChangeArrowheads="1"/>
              </p:cNvSpPr>
              <p:nvPr/>
            </p:nvSpPr>
            <p:spPr bwMode="auto">
              <a:xfrm>
                <a:off x="3198" y="2024"/>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监听端口（</a:t>
                </a:r>
                <a:r>
                  <a:rPr lang="en-US" altLang="zh-CN" sz="2000" b="1">
                    <a:solidFill>
                      <a:schemeClr val="folHlink"/>
                    </a:solidFill>
                    <a:latin typeface="黑体" panose="02010609060101010101" pitchFamily="49" charset="-122"/>
                    <a:ea typeface="黑体" panose="02010609060101010101" pitchFamily="49" charset="-122"/>
                  </a:rPr>
                  <a:t>listen</a:t>
                </a:r>
                <a:r>
                  <a:rPr lang="zh-CN" altLang="en-US" sz="2000" b="1">
                    <a:latin typeface="黑体" panose="02010609060101010101" pitchFamily="49" charset="-122"/>
                    <a:ea typeface="黑体" panose="02010609060101010101" pitchFamily="49" charset="-122"/>
                  </a:rPr>
                  <a:t>）</a:t>
                </a:r>
              </a:p>
            </p:txBody>
          </p:sp>
          <p:sp>
            <p:nvSpPr>
              <p:cNvPr id="45073" name="Rectangle 11"/>
              <p:cNvSpPr>
                <a:spLocks noChangeArrowheads="1"/>
              </p:cNvSpPr>
              <p:nvPr/>
            </p:nvSpPr>
            <p:spPr bwMode="auto">
              <a:xfrm>
                <a:off x="3198" y="2564"/>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接受客户端连接（</a:t>
                </a:r>
                <a:r>
                  <a:rPr lang="en-US" altLang="zh-CN" sz="2000" b="1">
                    <a:solidFill>
                      <a:schemeClr val="folHlink"/>
                    </a:solidFill>
                    <a:latin typeface="黑体" panose="02010609060101010101" pitchFamily="49" charset="-122"/>
                    <a:ea typeface="黑体" panose="02010609060101010101" pitchFamily="49" charset="-122"/>
                  </a:rPr>
                  <a:t>accept</a:t>
                </a:r>
                <a:r>
                  <a:rPr lang="zh-CN" altLang="en-US" sz="2000" b="1">
                    <a:latin typeface="黑体" panose="02010609060101010101" pitchFamily="49" charset="-122"/>
                    <a:ea typeface="黑体" panose="02010609060101010101" pitchFamily="49" charset="-122"/>
                  </a:rPr>
                  <a:t>）</a:t>
                </a:r>
              </a:p>
            </p:txBody>
          </p:sp>
          <p:sp>
            <p:nvSpPr>
              <p:cNvPr id="45074" name="Rectangle 12"/>
              <p:cNvSpPr>
                <a:spLocks noChangeArrowheads="1"/>
              </p:cNvSpPr>
              <p:nvPr/>
            </p:nvSpPr>
            <p:spPr bwMode="auto">
              <a:xfrm>
                <a:off x="3198" y="3059"/>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接收客户端请求（</a:t>
                </a:r>
                <a:r>
                  <a:rPr lang="en-US" altLang="zh-CN" sz="2000" b="1">
                    <a:solidFill>
                      <a:schemeClr val="folHlink"/>
                    </a:solidFill>
                    <a:latin typeface="黑体" panose="02010609060101010101" pitchFamily="49" charset="-122"/>
                    <a:ea typeface="黑体" panose="02010609060101010101" pitchFamily="49" charset="-122"/>
                  </a:rPr>
                  <a:t>read</a:t>
                </a:r>
                <a:r>
                  <a:rPr lang="zh-CN" altLang="en-US" sz="2000" b="1">
                    <a:latin typeface="黑体" panose="02010609060101010101" pitchFamily="49" charset="-122"/>
                    <a:ea typeface="黑体" panose="02010609060101010101" pitchFamily="49" charset="-122"/>
                  </a:rPr>
                  <a:t>）</a:t>
                </a:r>
                <a:r>
                  <a:rPr lang="en-US" altLang="zh-CN" sz="2000" b="1">
                    <a:latin typeface="黑体" panose="02010609060101010101" pitchFamily="49" charset="-122"/>
                    <a:ea typeface="黑体" panose="02010609060101010101" pitchFamily="49" charset="-122"/>
                  </a:rPr>
                  <a:t>:</a:t>
                </a:r>
                <a:endParaRPr lang="zh-CN" altLang="en-US" sz="2000" b="1">
                  <a:latin typeface="黑体" panose="02010609060101010101" pitchFamily="49" charset="-122"/>
                  <a:ea typeface="黑体" panose="02010609060101010101" pitchFamily="49" charset="-122"/>
                </a:endParaRPr>
              </a:p>
            </p:txBody>
          </p:sp>
          <p:sp>
            <p:nvSpPr>
              <p:cNvPr id="45075" name="Rectangle 13"/>
              <p:cNvSpPr>
                <a:spLocks noChangeArrowheads="1"/>
              </p:cNvSpPr>
              <p:nvPr/>
            </p:nvSpPr>
            <p:spPr bwMode="auto">
              <a:xfrm>
                <a:off x="3198" y="3554"/>
                <a:ext cx="2404" cy="27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回送响应（</a:t>
                </a:r>
                <a:r>
                  <a:rPr lang="en-US" altLang="zh-CN" sz="2000" b="1">
                    <a:solidFill>
                      <a:schemeClr val="folHlink"/>
                    </a:solidFill>
                    <a:latin typeface="黑体" panose="02010609060101010101" pitchFamily="49" charset="-122"/>
                    <a:ea typeface="黑体" panose="02010609060101010101" pitchFamily="49" charset="-122"/>
                  </a:rPr>
                  <a:t>write</a:t>
                </a:r>
                <a:r>
                  <a:rPr lang="zh-CN" altLang="en-US" sz="2000" b="1">
                    <a:latin typeface="黑体" panose="02010609060101010101" pitchFamily="49" charset="-122"/>
                    <a:ea typeface="黑体" panose="02010609060101010101" pitchFamily="49" charset="-122"/>
                  </a:rPr>
                  <a:t>）</a:t>
                </a:r>
              </a:p>
            </p:txBody>
          </p:sp>
          <p:sp>
            <p:nvSpPr>
              <p:cNvPr id="45076" name="Line 15"/>
              <p:cNvSpPr>
                <a:spLocks noChangeShapeType="1"/>
              </p:cNvSpPr>
              <p:nvPr/>
            </p:nvSpPr>
            <p:spPr bwMode="auto">
              <a:xfrm flipH="1">
                <a:off x="4377" y="2835"/>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7" name="Line 18"/>
              <p:cNvSpPr>
                <a:spLocks noChangeShapeType="1"/>
              </p:cNvSpPr>
              <p:nvPr/>
            </p:nvSpPr>
            <p:spPr bwMode="auto">
              <a:xfrm>
                <a:off x="4377" y="1261"/>
                <a:ext cx="0" cy="2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8" name="Line 19"/>
              <p:cNvSpPr>
                <a:spLocks noChangeShapeType="1"/>
              </p:cNvSpPr>
              <p:nvPr/>
            </p:nvSpPr>
            <p:spPr bwMode="auto">
              <a:xfrm>
                <a:off x="4377" y="1755"/>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9" name="Line 20"/>
              <p:cNvSpPr>
                <a:spLocks noChangeShapeType="1"/>
              </p:cNvSpPr>
              <p:nvPr/>
            </p:nvSpPr>
            <p:spPr bwMode="auto">
              <a:xfrm>
                <a:off x="4377" y="2295"/>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0" name="Line 21"/>
              <p:cNvSpPr>
                <a:spLocks noChangeShapeType="1"/>
              </p:cNvSpPr>
              <p:nvPr/>
            </p:nvSpPr>
            <p:spPr bwMode="auto">
              <a:xfrm>
                <a:off x="4377" y="3330"/>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1" name="Rectangle 29"/>
              <p:cNvSpPr>
                <a:spLocks noChangeArrowheads="1"/>
              </p:cNvSpPr>
              <p:nvPr/>
            </p:nvSpPr>
            <p:spPr bwMode="auto">
              <a:xfrm>
                <a:off x="3106" y="618"/>
                <a:ext cx="2586" cy="3764"/>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r" eaLnBrk="1" hangingPunct="1">
                  <a:spcBef>
                    <a:spcPct val="0"/>
                  </a:spcBef>
                  <a:buClrTx/>
                  <a:buFontTx/>
                  <a:buNone/>
                </a:pPr>
                <a:endParaRPr lang="zh-CN" altLang="zh-CN" sz="2000" b="1">
                  <a:latin typeface="黑体" panose="02010609060101010101" pitchFamily="49" charset="-122"/>
                  <a:ea typeface="黑体" panose="02010609060101010101" pitchFamily="49" charset="-122"/>
                </a:endParaRPr>
              </a:p>
            </p:txBody>
          </p:sp>
          <p:sp>
            <p:nvSpPr>
              <p:cNvPr id="45082" name="Text Box 31"/>
              <p:cNvSpPr txBox="1">
                <a:spLocks noChangeArrowheads="1"/>
              </p:cNvSpPr>
              <p:nvPr/>
            </p:nvSpPr>
            <p:spPr bwMode="auto">
              <a:xfrm>
                <a:off x="4014" y="695"/>
                <a:ext cx="7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2000" b="1">
                    <a:solidFill>
                      <a:schemeClr val="folHlink"/>
                    </a:solidFill>
                    <a:latin typeface="黑体" panose="02010609060101010101" pitchFamily="49" charset="-122"/>
                    <a:ea typeface="黑体" panose="02010609060101010101" pitchFamily="49" charset="-122"/>
                  </a:rPr>
                  <a:t>服 务 器</a:t>
                </a:r>
              </a:p>
            </p:txBody>
          </p:sp>
        </p:grpSp>
      </p:grpSp>
      <p:sp>
        <p:nvSpPr>
          <p:cNvPr id="45060" name="Rectangle 7"/>
          <p:cNvSpPr>
            <a:spLocks noChangeArrowheads="1"/>
          </p:cNvSpPr>
          <p:nvPr/>
        </p:nvSpPr>
        <p:spPr bwMode="auto">
          <a:xfrm>
            <a:off x="285750" y="6019800"/>
            <a:ext cx="2917825" cy="4333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关闭套接字（</a:t>
            </a:r>
            <a:r>
              <a:rPr lang="en-US" altLang="zh-CN" sz="2000" b="1">
                <a:solidFill>
                  <a:schemeClr val="folHlink"/>
                </a:solidFill>
                <a:latin typeface="黑体" panose="02010609060101010101" pitchFamily="49" charset="-122"/>
                <a:ea typeface="黑体" panose="02010609060101010101" pitchFamily="49" charset="-122"/>
              </a:rPr>
              <a:t>close</a:t>
            </a:r>
            <a:r>
              <a:rPr lang="zh-CN" altLang="en-US" sz="2000" b="1">
                <a:latin typeface="黑体" panose="02010609060101010101" pitchFamily="49" charset="-122"/>
                <a:ea typeface="黑体" panose="02010609060101010101" pitchFamily="49" charset="-122"/>
              </a:rPr>
              <a:t>）</a:t>
            </a:r>
          </a:p>
        </p:txBody>
      </p:sp>
      <p:sp>
        <p:nvSpPr>
          <p:cNvPr id="45061" name="Line 24"/>
          <p:cNvSpPr>
            <a:spLocks noChangeShapeType="1"/>
          </p:cNvSpPr>
          <p:nvPr/>
        </p:nvSpPr>
        <p:spPr bwMode="auto">
          <a:xfrm>
            <a:off x="1619250" y="5661025"/>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2" name="Rectangle 13"/>
          <p:cNvSpPr>
            <a:spLocks noChangeArrowheads="1"/>
          </p:cNvSpPr>
          <p:nvPr/>
        </p:nvSpPr>
        <p:spPr bwMode="auto">
          <a:xfrm>
            <a:off x="5076825" y="5995988"/>
            <a:ext cx="3816350" cy="4333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lgn="ctr" eaLnBrk="1" hangingPunct="1">
              <a:spcBef>
                <a:spcPct val="0"/>
              </a:spcBef>
              <a:buClrTx/>
              <a:buFontTx/>
              <a:buNone/>
            </a:pPr>
            <a:r>
              <a:rPr lang="zh-CN" altLang="en-US" sz="2000" b="1">
                <a:latin typeface="黑体" panose="02010609060101010101" pitchFamily="49" charset="-122"/>
                <a:ea typeface="黑体" panose="02010609060101010101" pitchFamily="49" charset="-122"/>
              </a:rPr>
              <a:t>关闭套接字（</a:t>
            </a:r>
            <a:r>
              <a:rPr lang="en-US" altLang="zh-CN" sz="2000" b="1">
                <a:solidFill>
                  <a:schemeClr val="folHlink"/>
                </a:solidFill>
                <a:latin typeface="黑体" panose="02010609060101010101" pitchFamily="49" charset="-122"/>
                <a:ea typeface="黑体" panose="02010609060101010101" pitchFamily="49" charset="-122"/>
              </a:rPr>
              <a:t>close</a:t>
            </a:r>
            <a:r>
              <a:rPr lang="zh-CN" altLang="en-US" sz="2000" b="1">
                <a:latin typeface="黑体" panose="02010609060101010101" pitchFamily="49" charset="-122"/>
                <a:ea typeface="黑体" panose="02010609060101010101" pitchFamily="49" charset="-122"/>
              </a:rPr>
              <a:t>）</a:t>
            </a:r>
          </a:p>
        </p:txBody>
      </p:sp>
      <p:sp>
        <p:nvSpPr>
          <p:cNvPr id="45063" name="Line 21"/>
          <p:cNvSpPr>
            <a:spLocks noChangeShapeType="1"/>
          </p:cNvSpPr>
          <p:nvPr/>
        </p:nvSpPr>
        <p:spPr bwMode="auto">
          <a:xfrm>
            <a:off x="6948488" y="5640388"/>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4" name="Slide Number Placeholder 3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a:spcBef>
                <a:spcPct val="0"/>
              </a:spcBef>
              <a:buClrTx/>
              <a:buFontTx/>
              <a:buNone/>
            </a:pPr>
            <a:fld id="{46073A18-C954-4452-AD7E-B36E6F5FD355}" type="slidenum">
              <a:rPr lang="zh-CN" altLang="en-US" sz="1200" smtClean="0">
                <a:latin typeface="Arial" panose="020B0604020202020204" pitchFamily="34" charset="0"/>
              </a:rPr>
              <a:pPr>
                <a:spcBef>
                  <a:spcPct val="0"/>
                </a:spcBef>
                <a:buClrTx/>
                <a:buFontTx/>
                <a:buNone/>
              </a:pPr>
              <a:t>9</a:t>
            </a:fld>
            <a:endParaRPr lang="zh-CN" altLang="en-US" sz="1200" smtClean="0">
              <a:latin typeface="Arial" panose="020B0604020202020204" pitchFamily="34" charset="0"/>
            </a:endParaRPr>
          </a:p>
        </p:txBody>
      </p:sp>
      <p:sp>
        <p:nvSpPr>
          <p:cNvPr id="45065" name="Line 16"/>
          <p:cNvSpPr>
            <a:spLocks noChangeShapeType="1"/>
          </p:cNvSpPr>
          <p:nvPr/>
        </p:nvSpPr>
        <p:spPr bwMode="auto">
          <a:xfrm>
            <a:off x="3209925" y="6237288"/>
            <a:ext cx="18732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6" name="Text Box 26"/>
          <p:cNvSpPr txBox="1">
            <a:spLocks noChangeArrowheads="1"/>
          </p:cNvSpPr>
          <p:nvPr/>
        </p:nvSpPr>
        <p:spPr bwMode="auto">
          <a:xfrm>
            <a:off x="3671888" y="5857875"/>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sz="2600">
                <a:solidFill>
                  <a:schemeClr val="tx1"/>
                </a:solidFill>
                <a:latin typeface="Comic Sans MS" panose="030F0702030302020204" pitchFamily="66" charset="0"/>
              </a:defRPr>
            </a:lvl1pPr>
            <a:lvl2pPr marL="742950" indent="-285750">
              <a:spcBef>
                <a:spcPct val="20000"/>
              </a:spcBef>
              <a:buClr>
                <a:schemeClr val="accent2"/>
              </a:buClr>
              <a:buFont typeface="Wingdings" panose="05000000000000000000" pitchFamily="2" charset="2"/>
              <a:buChar char="Q"/>
              <a:defRPr sz="2400">
                <a:solidFill>
                  <a:schemeClr val="folHlink"/>
                </a:solidFill>
                <a:latin typeface="Comic Sans MS" panose="030F0702030302020204" pitchFamily="66" charset="0"/>
              </a:defRPr>
            </a:lvl2pPr>
            <a:lvl3pPr marL="1143000" indent="-228600">
              <a:spcBef>
                <a:spcPct val="20000"/>
              </a:spcBef>
              <a:buClr>
                <a:schemeClr val="accent2"/>
              </a:buClr>
              <a:buFont typeface="Wingdings" panose="05000000000000000000" pitchFamily="2" charset="2"/>
              <a:buChar char="v"/>
              <a:defRPr sz="2200">
                <a:solidFill>
                  <a:srgbClr val="2424EE"/>
                </a:solidFill>
                <a:latin typeface="Comic Sans MS" panose="030F0702030302020204" pitchFamily="66"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Comic Sans MS" panose="030F0702030302020204" pitchFamily="66"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Comic Sans MS" panose="030F0702030302020204" pitchFamily="66" charset="0"/>
              </a:defRPr>
            </a:lvl9pPr>
          </a:lstStyle>
          <a:p>
            <a:pPr eaLnBrk="1" hangingPunct="1">
              <a:spcBef>
                <a:spcPct val="0"/>
              </a:spcBef>
              <a:buClrTx/>
              <a:buFontTx/>
              <a:buNone/>
            </a:pPr>
            <a:r>
              <a:rPr lang="zh-CN" altLang="en-US" sz="1800" b="1">
                <a:latin typeface="黑体" panose="02010609060101010101" pitchFamily="49" charset="-122"/>
                <a:ea typeface="黑体" panose="02010609060101010101" pitchFamily="49" charset="-122"/>
              </a:rPr>
              <a:t>关闭连接</a:t>
            </a:r>
          </a:p>
        </p:txBody>
      </p:sp>
      <p:sp>
        <p:nvSpPr>
          <p:cNvPr id="2" name="文本框 1"/>
          <p:cNvSpPr txBox="1"/>
          <p:nvPr/>
        </p:nvSpPr>
        <p:spPr>
          <a:xfrm>
            <a:off x="5349448" y="117809"/>
            <a:ext cx="3543727" cy="461665"/>
          </a:xfrm>
          <a:prstGeom prst="rect">
            <a:avLst/>
          </a:prstGeom>
          <a:noFill/>
        </p:spPr>
        <p:txBody>
          <a:bodyPr wrap="none" rtlCol="0">
            <a:spAutoFit/>
          </a:bodyPr>
          <a:lstStyle/>
          <a:p>
            <a:r>
              <a:rPr lang="en-US" altLang="zh-CN" sz="2400" b="1" dirty="0">
                <a:solidFill>
                  <a:srgbClr val="FFFF00"/>
                </a:solidFill>
                <a:latin typeface="微软雅黑" panose="020B0503020204020204" pitchFamily="34" charset="-122"/>
                <a:ea typeface="微软雅黑" panose="020B0503020204020204" pitchFamily="34" charset="-122"/>
              </a:rPr>
              <a:t>TCP</a:t>
            </a:r>
            <a:r>
              <a:rPr lang="zh-CN" altLang="en-US" sz="2400" b="1" dirty="0">
                <a:solidFill>
                  <a:srgbClr val="FFFF00"/>
                </a:solidFill>
                <a:latin typeface="微软雅黑" panose="020B0503020204020204" pitchFamily="34" charset="-122"/>
                <a:ea typeface="微软雅黑" panose="020B0503020204020204" pitchFamily="34" charset="-122"/>
              </a:rPr>
              <a:t>套接字编程典型模型</a:t>
            </a:r>
            <a:endParaRPr lang="zh-CN" altLang="en-US" sz="2400" dirty="0"/>
          </a:p>
        </p:txBody>
      </p:sp>
    </p:spTree>
    <p:extLst>
      <p:ext uri="{BB962C8B-B14F-4D97-AF65-F5344CB8AC3E}">
        <p14:creationId xmlns:p14="http://schemas.microsoft.com/office/powerpoint/2010/main" val="3590876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en-US" sz="1800" b="1" i="0" u="none" strike="noStrike" cap="none" normalizeH="0" baseline="0" smtClean="0">
            <a:ln>
              <a:noFill/>
            </a:ln>
            <a:solidFill>
              <a:schemeClr val="folHlink"/>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en-US" sz="1800" b="1" i="0" u="none" strike="noStrike" cap="none" normalizeH="0" baseline="0" smtClean="0">
            <a:ln>
              <a:noFill/>
            </a:ln>
            <a:solidFill>
              <a:schemeClr val="folHlink"/>
            </a:solidFill>
            <a:effectLst/>
            <a:latin typeface="宋体" pitchFamily="2" charset="-122"/>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7933</TotalTime>
  <Pages>0</Pages>
  <Words>4257</Words>
  <Characters>0</Characters>
  <Application>Microsoft Office PowerPoint</Application>
  <DocSecurity>0</DocSecurity>
  <PresentationFormat>全屏显示(4:3)</PresentationFormat>
  <Lines>0</Lines>
  <Paragraphs>702</Paragraphs>
  <Slides>65</Slides>
  <Notes>58</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65</vt:i4>
      </vt:variant>
    </vt:vector>
  </HeadingPairs>
  <TitlesOfParts>
    <vt:vector size="79" baseType="lpstr">
      <vt:lpstr>楷体_GB2312</vt:lpstr>
      <vt:lpstr>微软雅黑</vt:lpstr>
      <vt:lpstr>楷体</vt:lpstr>
      <vt:lpstr>黑体</vt:lpstr>
      <vt:lpstr>Calibri</vt:lpstr>
      <vt:lpstr>Wingdings</vt:lpstr>
      <vt:lpstr>Times New Roman</vt:lpstr>
      <vt:lpstr>Arial</vt:lpstr>
      <vt:lpstr>宋体</vt:lpstr>
      <vt:lpstr>Tahoma</vt:lpstr>
      <vt:lpstr>默认设计模板</vt:lpstr>
      <vt:lpstr>1_默认设计模板</vt:lpstr>
      <vt:lpstr>自定义设计方案</vt:lpstr>
      <vt:lpstr>Blends</vt:lpstr>
      <vt:lpstr>PowerPoint 演示文稿</vt:lpstr>
      <vt:lpstr>PowerPoint 演示文稿</vt:lpstr>
      <vt:lpstr>PowerPoint 演示文稿</vt:lpstr>
      <vt:lpstr>TCP/IP网络体系介绍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unicorners</dc:creator>
  <cp:lastModifiedBy>lhli@xidian.edu.cn</cp:lastModifiedBy>
  <cp:revision>613</cp:revision>
  <dcterms:created xsi:type="dcterms:W3CDTF">2014-10-20T22:31:32Z</dcterms:created>
  <dcterms:modified xsi:type="dcterms:W3CDTF">2019-05-06T02:44:23Z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2052-10.1.0.5346</vt:lpwstr>
  </property>
</Properties>
</file>